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90" r:id="rId4"/>
  </p:sldMasterIdLst>
  <p:notesMasterIdLst>
    <p:notesMasterId r:id="rId23"/>
  </p:notesMasterIdLst>
  <p:sldIdLst>
    <p:sldId id="716" r:id="rId5"/>
    <p:sldId id="737" r:id="rId6"/>
    <p:sldId id="733" r:id="rId7"/>
    <p:sldId id="738" r:id="rId8"/>
    <p:sldId id="739" r:id="rId9"/>
    <p:sldId id="742" r:id="rId10"/>
    <p:sldId id="717" r:id="rId11"/>
    <p:sldId id="740" r:id="rId12"/>
    <p:sldId id="721" r:id="rId13"/>
    <p:sldId id="741" r:id="rId14"/>
    <p:sldId id="722" r:id="rId15"/>
    <p:sldId id="730" r:id="rId16"/>
    <p:sldId id="723" r:id="rId17"/>
    <p:sldId id="724" r:id="rId18"/>
    <p:sldId id="725" r:id="rId19"/>
    <p:sldId id="718" r:id="rId20"/>
    <p:sldId id="720" r:id="rId21"/>
    <p:sldId id="731" r:id="rId22"/>
  </p:sldIdLst>
  <p:sldSz cx="12192000" cy="6858000"/>
  <p:notesSz cx="7315200" cy="9601200"/>
  <p:embeddedFontLst>
    <p:embeddedFont>
      <p:font typeface="Aptos Narrow" panose="020B0004020202020204" pitchFamily="34" charset="0"/>
      <p:regular r:id="rId24"/>
      <p:bold r:id="rId25"/>
      <p:italic r:id="rId26"/>
      <p:boldItalic r:id="rId27"/>
    </p:embeddedFont>
    <p:embeddedFont>
      <p:font typeface="Arial Black" panose="020B0A04020102020204" pitchFamily="34" charset="0"/>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A3C828-9082-E535-3348-4C97519671AA}" name="Rowe, Jeff" initials="JR" userId="S::Jeff.Rowe@bakertilly.com::c2020f9c-ef0a-4b4e-844c-b2eb9aa0fd60" providerId="AD"/>
  <p188:author id="{466110B4-0DC9-00B6-2E9C-0556BAE4A54C}" name="Duncan, Brent" initials="BD" userId="S::Brent.Duncan@bakertilly.com::d7772259-4dd9-4320-8d34-481aee7177a3" providerId="AD"/>
  <p188:author id="{67C811B7-0015-E76F-7A47-F1D41D733A80}" name="Tim Healy" initials="TH" userId="S::tim.healy@tylin.com::fc099dfa-c3a6-466b-ab72-26a48dfd69b9" providerId="AD"/>
  <p188:author id="{AE43A2FE-F6AE-A996-FD4B-52A218666836}" name="Stull, Ian" initials="IS" userId="S::Ian.Stull@bakertilly.com::db7170a5-28d1-4fcc-a7d4-26ac9740ad1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ischer, Kat" initials="FK" lastIdx="1" clrIdx="0">
    <p:extLst>
      <p:ext uri="{19B8F6BF-5375-455C-9EA6-DF929625EA0E}">
        <p15:presenceInfo xmlns:p15="http://schemas.microsoft.com/office/powerpoint/2012/main" userId="S::Kat.Fischer@bakertilly.com::071c8181-6edd-4561-b81c-61d03796ce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ACFF"/>
    <a:srgbClr val="8A3CC4"/>
    <a:srgbClr val="57B55E"/>
    <a:srgbClr val="80BE86"/>
    <a:srgbClr val="438957"/>
    <a:srgbClr val="319B42"/>
    <a:srgbClr val="9751CB"/>
    <a:srgbClr val="71C177"/>
    <a:srgbClr val="25BAA7"/>
    <a:srgbClr val="D1EC5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159" d="100"/>
          <a:sy n="159" d="100"/>
        </p:scale>
        <p:origin x="260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ull, Ian" userId="db7170a5-28d1-4fcc-a7d4-26ac9740ad1f" providerId="ADAL" clId="{F61C90C1-6789-40E5-B9BD-FDA6D2368B36}"/>
    <pc:docChg chg="modSld">
      <pc:chgData name="Stull, Ian" userId="db7170a5-28d1-4fcc-a7d4-26ac9740ad1f" providerId="ADAL" clId="{F61C90C1-6789-40E5-B9BD-FDA6D2368B36}" dt="2025-11-17T17:17:41.319" v="1" actId="20577"/>
      <pc:docMkLst>
        <pc:docMk/>
      </pc:docMkLst>
      <pc:sldChg chg="modSp mod">
        <pc:chgData name="Stull, Ian" userId="db7170a5-28d1-4fcc-a7d4-26ac9740ad1f" providerId="ADAL" clId="{F61C90C1-6789-40E5-B9BD-FDA6D2368B36}" dt="2025-11-17T17:17:41.319" v="1" actId="20577"/>
        <pc:sldMkLst>
          <pc:docMk/>
          <pc:sldMk cId="406694542" sldId="716"/>
        </pc:sldMkLst>
        <pc:spChg chg="mod">
          <ac:chgData name="Stull, Ian" userId="db7170a5-28d1-4fcc-a7d4-26ac9740ad1f" providerId="ADAL" clId="{F61C90C1-6789-40E5-B9BD-FDA6D2368B36}" dt="2025-11-17T17:17:41.319" v="1" actId="20577"/>
          <ac:spMkLst>
            <pc:docMk/>
            <pc:sldMk cId="406694542" sldId="716"/>
            <ac:spMk id="9" creationId="{3EEDDE0D-D399-3044-4967-A6FECC37B2B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FIELDWORK\MISHAWAKA,%20IN,%20SEWER%20UTILITY%20-%202025%20LTCP%20(SYNC)\Sewer%20LTCP%202025%20-%203.75%25.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Fieldwork\Mishawaka,%20IN,%20Sewer%20Utility%20-%202025%20LTCP%20(Sync)\Sewer%20LTCP%202025%20-%203.75%2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FIELDWORK\MISHAWAKA,%20IN,%20SEWER%20UTILITY%20-%202025%20LTCP%20(SYNC)\Sewer%20LTCP%202025%20-%203.75%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6516081676231149E-2"/>
          <c:y val="8.5095060563402075E-2"/>
          <c:w val="0.89653476578139601"/>
          <c:h val="0.66074755839316179"/>
        </c:manualLayout>
      </c:layout>
      <c:barChart>
        <c:barDir val="col"/>
        <c:grouping val="stacked"/>
        <c:varyColors val="0"/>
        <c:ser>
          <c:idx val="0"/>
          <c:order val="0"/>
          <c:tx>
            <c:strRef>
              <c:f>'PPT Graphs'!$A$7:$B$7</c:f>
              <c:strCache>
                <c:ptCount val="2"/>
                <c:pt idx="0">
                  <c:v>Operating Expenses</c:v>
                </c:pt>
              </c:strCache>
            </c:strRef>
          </c:tx>
          <c:spPr>
            <a:solidFill>
              <a:srgbClr val="00B0AD"/>
            </a:solidFill>
            <a:ln>
              <a:noFill/>
            </a:ln>
            <a:effectLst/>
            <a:scene3d>
              <a:camera prst="orthographicFront"/>
              <a:lightRig rig="threePt" dir="t"/>
            </a:scene3d>
            <a:sp3d>
              <a:bevelT w="38100"/>
              <a:bevelB w="38100"/>
            </a:sp3d>
          </c:spPr>
          <c:invertIfNegative val="0"/>
          <c:dLbls>
            <c:numFmt formatCode="&quot;$&quot;#0.00,,&quot;M&quot;"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Graphs'!$C$7,'PPT Graphs'!$E$7,'PPT Graphs'!$G$7,'PPT Graphs'!$I$7,'PPT Graphs'!$K$7,'PPT Graphs'!$M$7,'PPT Graphs'!$O$7)</c:f>
              <c:numCache>
                <c:formatCode>_(* #,##0_);_(* \(#,##0\);_(* "-"_);_(@_)</c:formatCode>
                <c:ptCount val="7"/>
                <c:pt idx="0">
                  <c:v>9329035.1099999994</c:v>
                </c:pt>
                <c:pt idx="1">
                  <c:v>10083600</c:v>
                </c:pt>
                <c:pt idx="2">
                  <c:v>10414900</c:v>
                </c:pt>
                <c:pt idx="3">
                  <c:v>10770900</c:v>
                </c:pt>
                <c:pt idx="4">
                  <c:v>11101200</c:v>
                </c:pt>
                <c:pt idx="5">
                  <c:v>11386600</c:v>
                </c:pt>
                <c:pt idx="6">
                  <c:v>11738700</c:v>
                </c:pt>
              </c:numCache>
              <c:extLst/>
            </c:numRef>
          </c:val>
          <c:extLst>
            <c:ext xmlns:c16="http://schemas.microsoft.com/office/drawing/2014/chart" uri="{C3380CC4-5D6E-409C-BE32-E72D297353CC}">
              <c16:uniqueId val="{00000000-83DA-4F3F-B006-DFD2D77E817F}"/>
            </c:ext>
          </c:extLst>
        </c:ser>
        <c:ser>
          <c:idx val="1"/>
          <c:order val="1"/>
          <c:tx>
            <c:strRef>
              <c:f>'PPT Graphs'!$A$8:$B$8</c:f>
              <c:strCache>
                <c:ptCount val="2"/>
                <c:pt idx="0">
                  <c:v>Debt Service - Outstanding</c:v>
                </c:pt>
              </c:strCache>
            </c:strRef>
          </c:tx>
          <c:spPr>
            <a:solidFill>
              <a:srgbClr val="F15B5D"/>
            </a:solidFill>
            <a:ln>
              <a:noFill/>
            </a:ln>
            <a:effectLst/>
            <a:scene3d>
              <a:camera prst="orthographicFront"/>
              <a:lightRig rig="threePt" dir="t"/>
            </a:scene3d>
            <a:sp3d>
              <a:bevelT w="38100"/>
              <a:bevelB w="38100"/>
            </a:sp3d>
          </c:spPr>
          <c:invertIfNegative val="0"/>
          <c:dLbls>
            <c:numFmt formatCode="&quot;$&quot;#0.00,,&quot;M&quot;"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Graphs'!$C$8,'PPT Graphs'!$E$8,'PPT Graphs'!$G$8,'PPT Graphs'!$I$8,'PPT Graphs'!$K$8,'PPT Graphs'!$M$8,'PPT Graphs'!$O$8)</c:f>
              <c:numCache>
                <c:formatCode>_(* #,##0_);_(* \(#,##0\);_(* "-"_);_(@_)</c:formatCode>
                <c:ptCount val="7"/>
                <c:pt idx="0">
                  <c:v>10176084</c:v>
                </c:pt>
                <c:pt idx="1">
                  <c:v>10077300</c:v>
                </c:pt>
                <c:pt idx="2">
                  <c:v>10290500</c:v>
                </c:pt>
                <c:pt idx="3">
                  <c:v>8372900</c:v>
                </c:pt>
                <c:pt idx="4">
                  <c:v>6508700</c:v>
                </c:pt>
                <c:pt idx="5">
                  <c:v>6491500</c:v>
                </c:pt>
                <c:pt idx="6">
                  <c:v>6473800</c:v>
                </c:pt>
              </c:numCache>
              <c:extLst/>
            </c:numRef>
          </c:val>
          <c:extLst>
            <c:ext xmlns:c16="http://schemas.microsoft.com/office/drawing/2014/chart" uri="{C3380CC4-5D6E-409C-BE32-E72D297353CC}">
              <c16:uniqueId val="{00000001-83DA-4F3F-B006-DFD2D77E817F}"/>
            </c:ext>
          </c:extLst>
        </c:ser>
        <c:ser>
          <c:idx val="2"/>
          <c:order val="2"/>
          <c:tx>
            <c:strRef>
              <c:f>'PPT Graphs'!$A$9:$B$9</c:f>
              <c:strCache>
                <c:ptCount val="2"/>
                <c:pt idx="0">
                  <c:v>Debt Service - Proposed</c:v>
                </c:pt>
              </c:strCache>
            </c:strRef>
          </c:tx>
          <c:spPr>
            <a:solidFill>
              <a:schemeClr val="bg1">
                <a:lumMod val="75000"/>
              </a:schemeClr>
            </a:solidFill>
            <a:ln>
              <a:noFill/>
            </a:ln>
            <a:effectLst/>
            <a:scene3d>
              <a:camera prst="orthographicFront"/>
              <a:lightRig rig="threePt" dir="t"/>
            </a:scene3d>
            <a:sp3d>
              <a:bevelT w="38100"/>
              <a:bevelB w="381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83DA-4F3F-B006-DFD2D77E817F}"/>
                </c:ext>
              </c:extLst>
            </c:dLbl>
            <c:dLbl>
              <c:idx val="1"/>
              <c:delete val="1"/>
              <c:extLst>
                <c:ext xmlns:c15="http://schemas.microsoft.com/office/drawing/2012/chart" uri="{CE6537A1-D6FC-4f65-9D91-7224C49458BB}"/>
                <c:ext xmlns:c16="http://schemas.microsoft.com/office/drawing/2014/chart" uri="{C3380CC4-5D6E-409C-BE32-E72D297353CC}">
                  <c16:uniqueId val="{00000003-83DA-4F3F-B006-DFD2D77E817F}"/>
                </c:ext>
              </c:extLst>
            </c:dLbl>
            <c:numFmt formatCode="&quot;$&quot;#0.00,,&quot;M&quot;"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Graphs'!$C$9,'PPT Graphs'!$E$9,'PPT Graphs'!$G$9,'PPT Graphs'!$I$9,'PPT Graphs'!$K$9,'PPT Graphs'!$M$9,'PPT Graphs'!$O$9)</c:f>
              <c:numCache>
                <c:formatCode>_(* #,##0_);_(* \(#,##0\);_(* "-"_);_(@_)</c:formatCode>
                <c:ptCount val="7"/>
                <c:pt idx="0">
                  <c:v>0</c:v>
                </c:pt>
                <c:pt idx="1">
                  <c:v>0</c:v>
                </c:pt>
                <c:pt idx="2">
                  <c:v>1350100</c:v>
                </c:pt>
                <c:pt idx="3">
                  <c:v>2671900</c:v>
                </c:pt>
                <c:pt idx="4">
                  <c:v>2672000</c:v>
                </c:pt>
                <c:pt idx="5">
                  <c:v>4102600</c:v>
                </c:pt>
                <c:pt idx="6">
                  <c:v>5423000</c:v>
                </c:pt>
              </c:numCache>
              <c:extLst/>
            </c:numRef>
          </c:val>
          <c:extLst>
            <c:ext xmlns:c16="http://schemas.microsoft.com/office/drawing/2014/chart" uri="{C3380CC4-5D6E-409C-BE32-E72D297353CC}">
              <c16:uniqueId val="{00000004-83DA-4F3F-B006-DFD2D77E817F}"/>
            </c:ext>
          </c:extLst>
        </c:ser>
        <c:ser>
          <c:idx val="3"/>
          <c:order val="3"/>
          <c:tx>
            <c:strRef>
              <c:f>'PPT Graphs'!$A$10:$B$10</c:f>
              <c:strCache>
                <c:ptCount val="2"/>
                <c:pt idx="0">
                  <c:v>Debt Service - Reserve Proposed</c:v>
                </c:pt>
              </c:strCache>
            </c:strRef>
          </c:tx>
          <c:spPr>
            <a:solidFill>
              <a:srgbClr val="F2BF3B"/>
            </a:solidFill>
            <a:ln>
              <a:noFill/>
            </a:ln>
            <a:effectLst/>
            <a:scene3d>
              <a:camera prst="orthographicFront"/>
              <a:lightRig rig="threePt" dir="t"/>
            </a:scene3d>
            <a:sp3d>
              <a:bevelT w="38100"/>
              <a:bevelB w="381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83DA-4F3F-B006-DFD2D77E817F}"/>
                </c:ext>
              </c:extLst>
            </c:dLbl>
            <c:numFmt formatCode="&quot;$&quot;#0.00,,&quot;M&quot;"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Graphs'!$C$10,'PPT Graphs'!$E$10,'PPT Graphs'!$G$10,'PPT Graphs'!$I$10,'PPT Graphs'!$K$10,'PPT Graphs'!$M$10,'PPT Graphs'!$O$10)</c:f>
              <c:numCache>
                <c:formatCode>_(* #,##0_);_(* \(#,##0\);_(* "-"_);_(@_)</c:formatCode>
                <c:ptCount val="7"/>
                <c:pt idx="0">
                  <c:v>0</c:v>
                </c:pt>
                <c:pt idx="1">
                  <c:v>1054031.5819999999</c:v>
                </c:pt>
                <c:pt idx="2">
                  <c:v>988731.58200000005</c:v>
                </c:pt>
                <c:pt idx="3">
                  <c:v>988731.58200000005</c:v>
                </c:pt>
                <c:pt idx="4">
                  <c:v>988731.58200000005</c:v>
                </c:pt>
                <c:pt idx="5">
                  <c:v>433900</c:v>
                </c:pt>
                <c:pt idx="6">
                  <c:v>433900</c:v>
                </c:pt>
              </c:numCache>
              <c:extLst/>
            </c:numRef>
          </c:val>
          <c:extLst>
            <c:ext xmlns:c16="http://schemas.microsoft.com/office/drawing/2014/chart" uri="{C3380CC4-5D6E-409C-BE32-E72D297353CC}">
              <c16:uniqueId val="{00000006-83DA-4F3F-B006-DFD2D77E817F}"/>
            </c:ext>
          </c:extLst>
        </c:ser>
        <c:ser>
          <c:idx val="4"/>
          <c:order val="4"/>
          <c:tx>
            <c:strRef>
              <c:f>'PPT Graphs'!$A$11:$B$11</c:f>
              <c:strCache>
                <c:ptCount val="2"/>
                <c:pt idx="0">
                  <c:v>PILOT</c:v>
                </c:pt>
              </c:strCache>
            </c:strRef>
          </c:tx>
          <c:spPr>
            <a:solidFill>
              <a:srgbClr val="8062B6"/>
            </a:solidFill>
            <a:ln>
              <a:noFill/>
            </a:ln>
            <a:effectLst/>
            <a:scene3d>
              <a:camera prst="orthographicFront"/>
              <a:lightRig rig="threePt" dir="t"/>
            </a:scene3d>
            <a:sp3d>
              <a:bevelT w="38100"/>
              <a:bevelB w="38100"/>
            </a:sp3d>
          </c:spPr>
          <c:invertIfNegative val="0"/>
          <c:dLbls>
            <c:numFmt formatCode="&quot;$&quot;#0.00,,&quot;M&quot;"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Graphs'!$C$11,'PPT Graphs'!$E$11,'PPT Graphs'!$G$11,'PPT Graphs'!$I$11,'PPT Graphs'!$K$11,'PPT Graphs'!$M$11,'PPT Graphs'!$O$11)</c:f>
              <c:numCache>
                <c:formatCode>_(* #,##0_);_(* \(#,##0\);_(* "-"_);_(@_)</c:formatCode>
                <c:ptCount val="7"/>
                <c:pt idx="0">
                  <c:v>1697469.42</c:v>
                </c:pt>
                <c:pt idx="1">
                  <c:v>2159200</c:v>
                </c:pt>
                <c:pt idx="2">
                  <c:v>2442400</c:v>
                </c:pt>
                <c:pt idx="3">
                  <c:v>2725500</c:v>
                </c:pt>
                <c:pt idx="4">
                  <c:v>3008700</c:v>
                </c:pt>
                <c:pt idx="5">
                  <c:v>3008700</c:v>
                </c:pt>
                <c:pt idx="6">
                  <c:v>3008700</c:v>
                </c:pt>
              </c:numCache>
              <c:extLst/>
            </c:numRef>
          </c:val>
          <c:extLst>
            <c:ext xmlns:c16="http://schemas.microsoft.com/office/drawing/2014/chart" uri="{C3380CC4-5D6E-409C-BE32-E72D297353CC}">
              <c16:uniqueId val="{00000007-83DA-4F3F-B006-DFD2D77E817F}"/>
            </c:ext>
          </c:extLst>
        </c:ser>
        <c:ser>
          <c:idx val="5"/>
          <c:order val="5"/>
          <c:tx>
            <c:strRef>
              <c:f>'PPT Graphs'!$A$12:$B$12</c:f>
              <c:strCache>
                <c:ptCount val="2"/>
                <c:pt idx="0">
                  <c:v>Cash Funded CIP</c:v>
                </c:pt>
              </c:strCache>
            </c:strRef>
          </c:tx>
          <c:spPr>
            <a:solidFill>
              <a:srgbClr val="4AC2E3"/>
            </a:solidFill>
            <a:ln>
              <a:noFill/>
            </a:ln>
            <a:effectLst/>
            <a:scene3d>
              <a:camera prst="orthographicFront"/>
              <a:lightRig rig="threePt" dir="t"/>
            </a:scene3d>
            <a:sp3d>
              <a:bevelT w="38100"/>
              <a:bevelB w="38100"/>
            </a:sp3d>
          </c:spPr>
          <c:invertIfNegative val="0"/>
          <c:dLbls>
            <c:numFmt formatCode="&quot;$&quot;#0.00,,&quot;M&quot;" sourceLinked="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Graphs'!$C$12,'PPT Graphs'!$E$12,'PPT Graphs'!$G$12,'PPT Graphs'!$I$12,'PPT Graphs'!$K$12,'PPT Graphs'!$M$12,'PPT Graphs'!$O$12)</c:f>
              <c:numCache>
                <c:formatCode>_(* #,##0_);_(* \(#,##0\);_(* "-"_);_(@_)</c:formatCode>
                <c:ptCount val="7"/>
                <c:pt idx="0">
                  <c:v>4063627.3</c:v>
                </c:pt>
                <c:pt idx="1">
                  <c:v>5235000</c:v>
                </c:pt>
                <c:pt idx="2">
                  <c:v>2295000</c:v>
                </c:pt>
                <c:pt idx="3">
                  <c:v>2368000</c:v>
                </c:pt>
                <c:pt idx="4">
                  <c:v>2307000</c:v>
                </c:pt>
                <c:pt idx="5">
                  <c:v>2006000</c:v>
                </c:pt>
                <c:pt idx="6">
                  <c:v>1918000</c:v>
                </c:pt>
              </c:numCache>
              <c:extLst/>
            </c:numRef>
          </c:val>
          <c:extLst xmlns:c15="http://schemas.microsoft.com/office/drawing/2012/chart">
            <c:ext xmlns:c16="http://schemas.microsoft.com/office/drawing/2014/chart" uri="{C3380CC4-5D6E-409C-BE32-E72D297353CC}">
              <c16:uniqueId val="{00000008-83DA-4F3F-B006-DFD2D77E817F}"/>
            </c:ext>
          </c:extLst>
        </c:ser>
        <c:ser>
          <c:idx val="6"/>
          <c:order val="6"/>
          <c:tx>
            <c:strRef>
              <c:f>'PPT Graphs'!$A$13:$B$13</c:f>
              <c:strCache>
                <c:ptCount val="2"/>
                <c:pt idx="0">
                  <c:v>Cash Funded CIP</c:v>
                </c:pt>
              </c:strCache>
            </c:strRef>
          </c:tx>
          <c:spPr>
            <a:noFill/>
            <a:ln>
              <a:noFill/>
            </a:ln>
            <a:effectLst/>
          </c:spPr>
          <c:invertIfNegative val="0"/>
          <c:dLbls>
            <c:numFmt formatCode="&quot;$&quot;#0.00,,&quot;M&quot;" sourceLinked="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Graphs'!$C$13,'PPT Graphs'!$E$13,'PPT Graphs'!$G$13,'PPT Graphs'!$I$13,'PPT Graphs'!$K$13,'PPT Graphs'!$M$13,'PPT Graphs'!$O$13)</c:f>
              <c:numCache>
                <c:formatCode>General</c:formatCode>
                <c:ptCount val="7"/>
              </c:numCache>
              <c:extLst/>
            </c:numRef>
          </c:val>
          <c:extLst xmlns:c15="http://schemas.microsoft.com/office/drawing/2012/chart">
            <c:ext xmlns:c16="http://schemas.microsoft.com/office/drawing/2014/chart" uri="{C3380CC4-5D6E-409C-BE32-E72D297353CC}">
              <c16:uniqueId val="{00000009-83DA-4F3F-B006-DFD2D77E817F}"/>
            </c:ext>
          </c:extLst>
        </c:ser>
        <c:dLbls>
          <c:showLegendKey val="0"/>
          <c:showVal val="0"/>
          <c:showCatName val="0"/>
          <c:showSerName val="0"/>
          <c:showPercent val="0"/>
          <c:showBubbleSize val="0"/>
        </c:dLbls>
        <c:gapWidth val="35"/>
        <c:overlap val="100"/>
        <c:axId val="1526561391"/>
        <c:axId val="1526558511"/>
        <c:extLst/>
      </c:barChart>
      <c:lineChart>
        <c:grouping val="standard"/>
        <c:varyColors val="0"/>
        <c:ser>
          <c:idx val="7"/>
          <c:order val="7"/>
          <c:tx>
            <c:strRef>
              <c:f>'PPT Graphs'!$A$14:$B$14</c:f>
              <c:strCache>
                <c:ptCount val="2"/>
                <c:pt idx="0">
                  <c:v>Totals</c:v>
                </c:pt>
              </c:strCache>
            </c:strRef>
          </c:tx>
          <c:spPr>
            <a:ln w="28575" cap="rnd">
              <a:noFill/>
              <a:round/>
            </a:ln>
            <a:effectLst/>
          </c:spPr>
          <c:marker>
            <c:symbol val="circle"/>
            <c:size val="5"/>
            <c:spPr>
              <a:noFill/>
              <a:ln w="9525">
                <a:noFill/>
              </a:ln>
              <a:effectLst/>
            </c:spPr>
          </c:marker>
          <c:dLbls>
            <c:numFmt formatCode="&quot;$&quot;#0.00,,&quot;M&quot;" sourceLinked="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Graphs'!$C$6,'PPT Graphs'!$E$6,'PPT Graphs'!$G$6,'PPT Graphs'!$I$6,'PPT Graphs'!$K$6,'PPT Graphs'!$M$6,'PPT Graphs'!$O$6)</c:f>
              <c:strCache>
                <c:ptCount val="7"/>
                <c:pt idx="0">
                  <c:v>2024 Actual</c:v>
                </c:pt>
                <c:pt idx="1">
                  <c:v>2025 Est.</c:v>
                </c:pt>
                <c:pt idx="2">
                  <c:v>2026 Est.</c:v>
                </c:pt>
                <c:pt idx="3">
                  <c:v>2027 Est.</c:v>
                </c:pt>
                <c:pt idx="4">
                  <c:v>2028 Est.</c:v>
                </c:pt>
                <c:pt idx="5">
                  <c:v>2029 Est.</c:v>
                </c:pt>
                <c:pt idx="6">
                  <c:v>2030 Est.</c:v>
                </c:pt>
              </c:strCache>
              <c:extLst/>
            </c:strRef>
          </c:cat>
          <c:val>
            <c:numRef>
              <c:f>('PPT Graphs'!$C$14,'PPT Graphs'!$E$14,'PPT Graphs'!$G$14,'PPT Graphs'!$I$14,'PPT Graphs'!$K$14,'PPT Graphs'!$M$14,'PPT Graphs'!$O$14)</c:f>
              <c:numCache>
                <c:formatCode>"$"#,##0_);\("$"#,##0\)</c:formatCode>
                <c:ptCount val="7"/>
                <c:pt idx="0">
                  <c:v>25266215.830000002</c:v>
                </c:pt>
                <c:pt idx="1">
                  <c:v>28609131.581999999</c:v>
                </c:pt>
                <c:pt idx="2">
                  <c:v>27781631.581999999</c:v>
                </c:pt>
                <c:pt idx="3">
                  <c:v>27897931.581999999</c:v>
                </c:pt>
                <c:pt idx="4">
                  <c:v>26586331.581999999</c:v>
                </c:pt>
                <c:pt idx="5">
                  <c:v>27429300</c:v>
                </c:pt>
                <c:pt idx="6">
                  <c:v>28996100</c:v>
                </c:pt>
              </c:numCache>
              <c:extLst/>
            </c:numRef>
          </c:val>
          <c:smooth val="0"/>
          <c:extLst>
            <c:ext xmlns:c16="http://schemas.microsoft.com/office/drawing/2014/chart" uri="{C3380CC4-5D6E-409C-BE32-E72D297353CC}">
              <c16:uniqueId val="{0000000A-83DA-4F3F-B006-DFD2D77E817F}"/>
            </c:ext>
          </c:extLst>
        </c:ser>
        <c:dLbls>
          <c:showLegendKey val="0"/>
          <c:showVal val="0"/>
          <c:showCatName val="0"/>
          <c:showSerName val="0"/>
          <c:showPercent val="0"/>
          <c:showBubbleSize val="0"/>
        </c:dLbls>
        <c:marker val="1"/>
        <c:smooth val="0"/>
        <c:axId val="1526561391"/>
        <c:axId val="1526558511"/>
      </c:lineChart>
      <c:catAx>
        <c:axId val="1526561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26558511"/>
        <c:crosses val="autoZero"/>
        <c:auto val="1"/>
        <c:lblAlgn val="ctr"/>
        <c:lblOffset val="100"/>
        <c:noMultiLvlLbl val="0"/>
      </c:catAx>
      <c:valAx>
        <c:axId val="1526558511"/>
        <c:scaling>
          <c:orientation val="minMax"/>
          <c:max val="300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26561391"/>
        <c:crosses val="autoZero"/>
        <c:crossBetween val="between"/>
      </c:valAx>
      <c:spPr>
        <a:noFill/>
        <a:ln>
          <a:noFill/>
        </a:ln>
        <a:effectLst/>
      </c:spPr>
    </c:plotArea>
    <c:legend>
      <c:legendPos val="b"/>
      <c:legendEntry>
        <c:idx val="6"/>
        <c:delete val="1"/>
      </c:legendEntry>
      <c:legendEntry>
        <c:idx val="7"/>
        <c:delete val="1"/>
      </c:legendEntry>
      <c:layout>
        <c:manualLayout>
          <c:xMode val="edge"/>
          <c:yMode val="edge"/>
          <c:x val="0.12018564752576662"/>
          <c:y val="0.80482402415206877"/>
          <c:w val="0.82881500462628432"/>
          <c:h val="6.6749824987267545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64654953626512E-2"/>
          <c:y val="0.12811744386873922"/>
          <c:w val="0.90613762019037702"/>
          <c:h val="0.71273441856037423"/>
        </c:manualLayout>
      </c:layout>
      <c:lineChart>
        <c:grouping val="standard"/>
        <c:varyColors val="0"/>
        <c:ser>
          <c:idx val="0"/>
          <c:order val="0"/>
          <c:tx>
            <c:strRef>
              <c:f>'PPT Graphs'!$A$60:$B$60</c:f>
              <c:strCache>
                <c:ptCount val="2"/>
                <c:pt idx="0">
                  <c:v>Avg. Res. Bill - Current PILOT</c:v>
                </c:pt>
              </c:strCache>
            </c:strRef>
          </c:tx>
          <c:spPr>
            <a:ln w="38100" cap="rnd">
              <a:solidFill>
                <a:schemeClr val="accent1"/>
              </a:solidFill>
              <a:round/>
            </a:ln>
            <a:effectLst>
              <a:outerShdw blurRad="50800" dist="25400" dir="2700000" algn="ctr" rotWithShape="0">
                <a:srgbClr val="000000">
                  <a:alpha val="50000"/>
                </a:srgbClr>
              </a:outerShdw>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('PPT Graphs'!$C$59,'PPT Graphs'!$E$59,'PPT Graphs'!$G$59,'PPT Graphs'!$I$59,'PPT Graphs'!$K$59)</c:f>
              <c:numCache>
                <c:formatCode>General</c:formatCode>
                <c:ptCount val="5"/>
                <c:pt idx="0">
                  <c:v>2026</c:v>
                </c:pt>
                <c:pt idx="1">
                  <c:v>2027</c:v>
                </c:pt>
                <c:pt idx="2">
                  <c:v>2028</c:v>
                </c:pt>
                <c:pt idx="3">
                  <c:v>2029</c:v>
                </c:pt>
                <c:pt idx="4">
                  <c:v>2030</c:v>
                </c:pt>
              </c:numCache>
              <c:extLst/>
            </c:numRef>
          </c:cat>
          <c:val>
            <c:numRef>
              <c:f>('PPT Graphs'!$C$60,'PPT Graphs'!$E$60,'PPT Graphs'!$G$60,'PPT Graphs'!$I$60,'PPT Graphs'!$K$60)</c:f>
              <c:numCache>
                <c:formatCode>"$"#,##0.00_);\("$"#,##0.00\)</c:formatCode>
                <c:ptCount val="5"/>
                <c:pt idx="0">
                  <c:v>62.52</c:v>
                </c:pt>
                <c:pt idx="1">
                  <c:v>64.36</c:v>
                </c:pt>
                <c:pt idx="2">
                  <c:v>66.27</c:v>
                </c:pt>
                <c:pt idx="3">
                  <c:v>68.239999999999995</c:v>
                </c:pt>
                <c:pt idx="4">
                  <c:v>70.27</c:v>
                </c:pt>
              </c:numCache>
              <c:extLst/>
            </c:numRef>
          </c:val>
          <c:smooth val="0"/>
          <c:extLst>
            <c:ext xmlns:c16="http://schemas.microsoft.com/office/drawing/2014/chart" uri="{C3380CC4-5D6E-409C-BE32-E72D297353CC}">
              <c16:uniqueId val="{00000000-DC09-4D76-8E23-382C916E53C1}"/>
            </c:ext>
          </c:extLst>
        </c:ser>
        <c:ser>
          <c:idx val="1"/>
          <c:order val="1"/>
          <c:tx>
            <c:strRef>
              <c:f>'PPT Graphs'!$A$61:$B$61</c:f>
              <c:strCache>
                <c:ptCount val="2"/>
                <c:pt idx="0">
                  <c:v>Avg. Res. Bill - Proposed PILOT</c:v>
                </c:pt>
              </c:strCache>
            </c:strRef>
          </c:tx>
          <c:spPr>
            <a:ln w="38100" cap="rnd">
              <a:solidFill>
                <a:schemeClr val="accent2"/>
              </a:solidFill>
              <a:round/>
            </a:ln>
            <a:effectLst>
              <a:outerShdw blurRad="50800" dist="25400" dir="2700000" algn="ctr" rotWithShape="0">
                <a:srgbClr val="000000">
                  <a:alpha val="50000"/>
                </a:srgbClr>
              </a:outerShdw>
            </a:effectLst>
          </c:spPr>
          <c:marker>
            <c:symbol val="none"/>
          </c:marker>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('PPT Graphs'!$C$59,'PPT Graphs'!$E$59,'PPT Graphs'!$G$59,'PPT Graphs'!$I$59,'PPT Graphs'!$K$59)</c:f>
              <c:numCache>
                <c:formatCode>General</c:formatCode>
                <c:ptCount val="5"/>
                <c:pt idx="0">
                  <c:v>2026</c:v>
                </c:pt>
                <c:pt idx="1">
                  <c:v>2027</c:v>
                </c:pt>
                <c:pt idx="2">
                  <c:v>2028</c:v>
                </c:pt>
                <c:pt idx="3">
                  <c:v>2029</c:v>
                </c:pt>
                <c:pt idx="4">
                  <c:v>2030</c:v>
                </c:pt>
              </c:numCache>
              <c:extLst/>
            </c:numRef>
          </c:cat>
          <c:val>
            <c:numRef>
              <c:f>('PPT Graphs'!$C$61,'PPT Graphs'!$E$61,'PPT Graphs'!$G$61,'PPT Graphs'!$I$61,'PPT Graphs'!$K$61)</c:f>
              <c:numCache>
                <c:formatCode>"$"#,##0.00_);\("$"#,##0.00\)</c:formatCode>
                <c:ptCount val="5"/>
                <c:pt idx="0">
                  <c:v>63.019999999999996</c:v>
                </c:pt>
                <c:pt idx="1">
                  <c:v>65.37</c:v>
                </c:pt>
                <c:pt idx="2">
                  <c:v>67.820000000000007</c:v>
                </c:pt>
                <c:pt idx="3">
                  <c:v>70.36</c:v>
                </c:pt>
                <c:pt idx="4">
                  <c:v>73</c:v>
                </c:pt>
              </c:numCache>
              <c:extLst/>
            </c:numRef>
          </c:val>
          <c:smooth val="0"/>
          <c:extLst>
            <c:ext xmlns:c16="http://schemas.microsoft.com/office/drawing/2014/chart" uri="{C3380CC4-5D6E-409C-BE32-E72D297353CC}">
              <c16:uniqueId val="{00000001-DC09-4D76-8E23-382C916E53C1}"/>
            </c:ext>
          </c:extLst>
        </c:ser>
        <c:dLbls>
          <c:showLegendKey val="0"/>
          <c:showVal val="0"/>
          <c:showCatName val="0"/>
          <c:showSerName val="0"/>
          <c:showPercent val="0"/>
          <c:showBubbleSize val="0"/>
        </c:dLbls>
        <c:smooth val="0"/>
        <c:axId val="6338640"/>
        <c:axId val="6314640"/>
      </c:lineChart>
      <c:catAx>
        <c:axId val="633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14640"/>
        <c:crosses val="autoZero"/>
        <c:auto val="1"/>
        <c:lblAlgn val="ctr"/>
        <c:lblOffset val="100"/>
        <c:noMultiLvlLbl val="0"/>
      </c:catAx>
      <c:valAx>
        <c:axId val="6314640"/>
        <c:scaling>
          <c:orientation val="minMax"/>
          <c:max val="76"/>
          <c:min val="60"/>
        </c:scaling>
        <c:delete val="0"/>
        <c:axPos val="l"/>
        <c:majorGridlines>
          <c:spPr>
            <a:ln w="9525" cap="flat" cmpd="sng" algn="ctr">
              <a:solidFill>
                <a:schemeClr val="tx1">
                  <a:lumMod val="15000"/>
                  <a:lumOff val="85000"/>
                </a:schemeClr>
              </a:solidFill>
              <a:round/>
            </a:ln>
            <a:effectLst/>
          </c:spPr>
        </c:majorGridlines>
        <c:numFmt formatCode="&quot;$&quot;#,##0.00_);\(&quot;$&quot;#,##0.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338640"/>
        <c:crosses val="autoZero"/>
        <c:crossBetween val="between"/>
        <c:majorUnit val="4"/>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7323034493784726E-2"/>
          <c:y val="4.4985701849154847E-2"/>
          <c:w val="0.95675479968557231"/>
          <c:h val="0.70322683941609865"/>
        </c:manualLayout>
      </c:layout>
      <c:barChart>
        <c:barDir val="col"/>
        <c:grouping val="stacked"/>
        <c:varyColors val="0"/>
        <c:ser>
          <c:idx val="3"/>
          <c:order val="0"/>
          <c:tx>
            <c:strRef>
              <c:f>'PPT Graphs'!$A$93:$B$93</c:f>
              <c:strCache>
                <c:ptCount val="2"/>
                <c:pt idx="0">
                  <c:v>Improvement</c:v>
                </c:pt>
              </c:strCache>
            </c:strRef>
          </c:tx>
          <c:spPr>
            <a:solidFill>
              <a:srgbClr val="00B0AD"/>
            </a:solidFill>
            <a:ln>
              <a:noFill/>
            </a:ln>
            <a:effectLst/>
            <a:scene3d>
              <a:camera prst="orthographicFront"/>
              <a:lightRig rig="threePt" dir="t"/>
            </a:scene3d>
            <a:sp3d>
              <a:bevelT w="38100"/>
              <a:bevelB w="38100"/>
            </a:sp3d>
          </c:spPr>
          <c:invertIfNegative val="0"/>
          <c:dLbls>
            <c:dLbl>
              <c:idx val="0"/>
              <c:layout>
                <c:manualLayout>
                  <c:x val="1.2878905196732554E-17"/>
                  <c:y val="0.110249784668389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9F0-4FAB-8329-9855E226BD5E}"/>
                </c:ext>
              </c:extLst>
            </c:dLbl>
            <c:dLbl>
              <c:idx val="2"/>
              <c:layout>
                <c:manualLayout>
                  <c:x val="-5.1515620786930214E-17"/>
                  <c:y val="7.57967269595176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F0-4FAB-8329-9855E226BD5E}"/>
                </c:ext>
              </c:extLst>
            </c:dLbl>
            <c:dLbl>
              <c:idx val="4"/>
              <c:layout>
                <c:manualLayout>
                  <c:x val="1.404987706357518E-3"/>
                  <c:y val="6.5460809646856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F0-4FAB-8329-9855E226BD5E}"/>
                </c:ext>
              </c:extLst>
            </c:dLbl>
            <c:dLbl>
              <c:idx val="6"/>
              <c:layout>
                <c:manualLayout>
                  <c:x val="-1.0303124157386043E-16"/>
                  <c:y val="6.5460809646856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F0-4FAB-8329-9855E226BD5E}"/>
                </c:ext>
              </c:extLst>
            </c:dLbl>
            <c:dLbl>
              <c:idx val="8"/>
              <c:layout>
                <c:manualLayout>
                  <c:x val="0"/>
                  <c:y val="5.51248923341946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9F0-4FAB-8329-9855E226BD5E}"/>
                </c:ext>
              </c:extLst>
            </c:dLbl>
            <c:dLbl>
              <c:idx val="10"/>
              <c:layout>
                <c:manualLayout>
                  <c:x val="0"/>
                  <c:y val="5.8570198105081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9F0-4FAB-8329-9855E226BD5E}"/>
                </c:ext>
              </c:extLst>
            </c:dLbl>
            <c:numFmt formatCode="&quot;$&quot;#0.0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Graphs'!$C$89:$S$89</c:f>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f>'PPT Graphs'!$C$93:$R$93</c:f>
              <c:numCache>
                <c:formatCode>General</c:formatCode>
                <c:ptCount val="16"/>
                <c:pt idx="0">
                  <c:v>13891500</c:v>
                </c:pt>
                <c:pt idx="3">
                  <c:v>10474900</c:v>
                </c:pt>
                <c:pt idx="6">
                  <c:v>10094200</c:v>
                </c:pt>
                <c:pt idx="9">
                  <c:v>9602300</c:v>
                </c:pt>
                <c:pt idx="12">
                  <c:v>8881600</c:v>
                </c:pt>
                <c:pt idx="15">
                  <c:v>8604500</c:v>
                </c:pt>
              </c:numCache>
            </c:numRef>
          </c:val>
          <c:extLst>
            <c:ext xmlns:c16="http://schemas.microsoft.com/office/drawing/2014/chart" uri="{C3380CC4-5D6E-409C-BE32-E72D297353CC}">
              <c16:uniqueId val="{00000006-29F0-4FAB-8329-9855E226BD5E}"/>
            </c:ext>
          </c:extLst>
        </c:ser>
        <c:ser>
          <c:idx val="2"/>
          <c:order val="1"/>
          <c:tx>
            <c:strRef>
              <c:f>'PPT Graphs'!$A$92:$B$92</c:f>
              <c:strCache>
                <c:ptCount val="2"/>
                <c:pt idx="0">
                  <c:v>Debt Service Reserve</c:v>
                </c:pt>
              </c:strCache>
            </c:strRef>
          </c:tx>
          <c:spPr>
            <a:solidFill>
              <a:srgbClr val="F15B5D"/>
            </a:solidFill>
            <a:ln>
              <a:noFill/>
            </a:ln>
            <a:effectLst/>
            <a:scene3d>
              <a:camera prst="orthographicFront"/>
              <a:lightRig rig="threePt" dir="t"/>
            </a:scene3d>
            <a:sp3d>
              <a:bevelT w="38100"/>
              <a:bevelB w="38100"/>
            </a:sp3d>
          </c:spPr>
          <c:invertIfNegative val="0"/>
          <c:dLbls>
            <c:numFmt formatCode="&quot;$&quot;#0.0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Graphs'!$C$89:$S$89</c:f>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f>'PPT Graphs'!$C$92:$R$92</c:f>
              <c:numCache>
                <c:formatCode>General</c:formatCode>
                <c:ptCount val="16"/>
                <c:pt idx="0">
                  <c:v>6270900</c:v>
                </c:pt>
                <c:pt idx="3">
                  <c:v>7324900</c:v>
                </c:pt>
                <c:pt idx="6">
                  <c:v>8313600</c:v>
                </c:pt>
                <c:pt idx="9">
                  <c:v>9302300</c:v>
                </c:pt>
                <c:pt idx="12">
                  <c:v>9736200</c:v>
                </c:pt>
                <c:pt idx="15">
                  <c:v>10170100</c:v>
                </c:pt>
              </c:numCache>
            </c:numRef>
          </c:val>
          <c:extLst>
            <c:ext xmlns:c16="http://schemas.microsoft.com/office/drawing/2014/chart" uri="{C3380CC4-5D6E-409C-BE32-E72D297353CC}">
              <c16:uniqueId val="{00000007-29F0-4FAB-8329-9855E226BD5E}"/>
            </c:ext>
          </c:extLst>
        </c:ser>
        <c:ser>
          <c:idx val="1"/>
          <c:order val="2"/>
          <c:tx>
            <c:strRef>
              <c:f>'PPT Graphs'!$A$91:$B$91</c:f>
              <c:strCache>
                <c:ptCount val="2"/>
                <c:pt idx="0">
                  <c:v>Bond and Interest</c:v>
                </c:pt>
              </c:strCache>
            </c:strRef>
          </c:tx>
          <c:spPr>
            <a:solidFill>
              <a:srgbClr val="8062B6"/>
            </a:solidFill>
            <a:ln>
              <a:noFill/>
            </a:ln>
            <a:effectLst/>
            <a:scene3d>
              <a:camera prst="orthographicFront"/>
              <a:lightRig rig="threePt" dir="t"/>
            </a:scene3d>
            <a:sp3d>
              <a:bevelT w="38100"/>
              <a:bevelB w="38100"/>
            </a:sp3d>
          </c:spPr>
          <c:invertIfNegative val="0"/>
          <c:dLbls>
            <c:dLbl>
              <c:idx val="2"/>
              <c:layout>
                <c:manualLayout>
                  <c:x val="0"/>
                  <c:y val="2.0671834625322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9F0-4FAB-8329-9855E226BD5E}"/>
                </c:ext>
              </c:extLst>
            </c:dLbl>
            <c:dLbl>
              <c:idx val="4"/>
              <c:layout>
                <c:manualLayout>
                  <c:x val="0"/>
                  <c:y val="-3.158160473307285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9F0-4FAB-8329-9855E226BD5E}"/>
                </c:ext>
              </c:extLst>
            </c:dLbl>
            <c:dLbl>
              <c:idx val="6"/>
              <c:layout>
                <c:manualLayout>
                  <c:x val="1.4049877063575693E-3"/>
                  <c:y val="-6.89061154177436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9F0-4FAB-8329-9855E226BD5E}"/>
                </c:ext>
              </c:extLst>
            </c:dLbl>
            <c:numFmt formatCode="&quot;$&quot;#0.0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Graphs'!$C$89:$S$89</c:f>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f>'PPT Graphs'!$C$91:$R$91</c:f>
              <c:numCache>
                <c:formatCode>General</c:formatCode>
                <c:ptCount val="16"/>
                <c:pt idx="0">
                  <c:v>3825000</c:v>
                </c:pt>
                <c:pt idx="3">
                  <c:v>4442400</c:v>
                </c:pt>
                <c:pt idx="6">
                  <c:v>3204300</c:v>
                </c:pt>
                <c:pt idx="9">
                  <c:v>3455400</c:v>
                </c:pt>
                <c:pt idx="12">
                  <c:v>4109800</c:v>
                </c:pt>
                <c:pt idx="15">
                  <c:v>4103600</c:v>
                </c:pt>
              </c:numCache>
            </c:numRef>
          </c:val>
          <c:extLst>
            <c:ext xmlns:c16="http://schemas.microsoft.com/office/drawing/2014/chart" uri="{C3380CC4-5D6E-409C-BE32-E72D297353CC}">
              <c16:uniqueId val="{0000000B-29F0-4FAB-8329-9855E226BD5E}"/>
            </c:ext>
          </c:extLst>
        </c:ser>
        <c:ser>
          <c:idx val="6"/>
          <c:order val="3"/>
          <c:tx>
            <c:strRef>
              <c:f>'PPT Graphs'!$A$96:$B$96</c:f>
              <c:strCache>
                <c:ptCount val="2"/>
                <c:pt idx="0">
                  <c:v>Recommended Reserves - $8M Improvement Fund**</c:v>
                </c:pt>
              </c:strCache>
            </c:strRef>
          </c:tx>
          <c:spPr>
            <a:solidFill>
              <a:srgbClr val="FFC000"/>
            </a:solidFill>
            <a:ln w="38100">
              <a:noFill/>
            </a:ln>
            <a:effectLst>
              <a:outerShdw blurRad="25400" dist="38100" dir="2700000" algn="ctr" rotWithShape="0">
                <a:srgbClr val="000000">
                  <a:alpha val="50000"/>
                </a:srgbClr>
              </a:outerShdw>
            </a:effectLst>
            <a:scene3d>
              <a:camera prst="orthographicFront"/>
              <a:lightRig rig="threePt" dir="t"/>
            </a:scene3d>
            <a:sp3d>
              <a:bevelT w="38100"/>
              <a:bevelB w="38100"/>
            </a:sp3d>
          </c:spPr>
          <c:invertIfNegative val="0"/>
          <c:dLbls>
            <c:numFmt formatCode="&quot;$&quot;#0.00,,&quot;M&quot;" sourceLinked="0"/>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Graphs'!$C$89:$S$89</c:f>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f>'PPT Graphs'!$C$96:$S$96</c:f>
              <c:numCache>
                <c:formatCode>_(* #,##0_);_(* \(#,##0\);_(* "-"_);_(@_)</c:formatCode>
                <c:ptCount val="17"/>
                <c:pt idx="1">
                  <c:v>20038500</c:v>
                </c:pt>
                <c:pt idx="4">
                  <c:v>21769200</c:v>
                </c:pt>
                <c:pt idx="7">
                  <c:v>21574900</c:v>
                </c:pt>
                <c:pt idx="10">
                  <c:v>22862200</c:v>
                </c:pt>
                <c:pt idx="13">
                  <c:v>24009200</c:v>
                </c:pt>
                <c:pt idx="16" formatCode="General">
                  <c:v>24495700</c:v>
                </c:pt>
              </c:numCache>
            </c:numRef>
          </c:val>
          <c:extLst>
            <c:ext xmlns:c16="http://schemas.microsoft.com/office/drawing/2014/chart" uri="{C3380CC4-5D6E-409C-BE32-E72D297353CC}">
              <c16:uniqueId val="{0000000C-29F0-4FAB-8329-9855E226BD5E}"/>
            </c:ext>
          </c:extLst>
        </c:ser>
        <c:ser>
          <c:idx val="0"/>
          <c:order val="4"/>
          <c:tx>
            <c:strRef>
              <c:f>'PPT Graphs'!$A$90:$B$90</c:f>
              <c:strCache>
                <c:ptCount val="2"/>
                <c:pt idx="0">
                  <c:v>Operation and Maintenance</c:v>
                </c:pt>
              </c:strCache>
            </c:strRef>
          </c:tx>
          <c:spPr>
            <a:solidFill>
              <a:schemeClr val="bg1">
                <a:lumMod val="85000"/>
              </a:schemeClr>
            </a:solidFill>
            <a:ln>
              <a:noFill/>
            </a:ln>
            <a:effectLst/>
            <a:scene3d>
              <a:camera prst="orthographicFront"/>
              <a:lightRig rig="threePt" dir="t"/>
            </a:scene3d>
            <a:sp3d>
              <a:bevelT w="38100"/>
              <a:bevelB w="38100"/>
            </a:sp3d>
          </c:spPr>
          <c:invertIfNegative val="0"/>
          <c:dLbls>
            <c:numFmt formatCode="&quot;$&quot;#0.00,,&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Graphs'!$C$89:$S$89</c:f>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f>'PPT Graphs'!$C$90:$R$90</c:f>
              <c:numCache>
                <c:formatCode>General</c:formatCode>
                <c:ptCount val="16"/>
                <c:pt idx="0" formatCode="&quot;$&quot;#,##0_);\(&quot;$&quot;#,##0\)">
                  <c:v>1736200</c:v>
                </c:pt>
                <c:pt idx="3" formatCode="&quot;$&quot;#,##0_);\(&quot;$&quot;#,##0\)">
                  <c:v>1795500</c:v>
                </c:pt>
                <c:pt idx="6" formatCode="&quot;$&quot;#,##0_);\(&quot;$&quot;#,##0\)">
                  <c:v>1850600</c:v>
                </c:pt>
                <c:pt idx="9" formatCode="&quot;$&quot;#,##0_);\(&quot;$&quot;#,##0\)">
                  <c:v>1898100</c:v>
                </c:pt>
                <c:pt idx="12" formatCode="&quot;$&quot;#,##0_);\(&quot;$&quot;#,##0\)">
                  <c:v>1956800</c:v>
                </c:pt>
                <c:pt idx="15" formatCode="&quot;$&quot;#,##0_);\(&quot;$&quot;#,##0\)">
                  <c:v>2015600</c:v>
                </c:pt>
              </c:numCache>
            </c:numRef>
          </c:val>
          <c:extLst>
            <c:ext xmlns:c16="http://schemas.microsoft.com/office/drawing/2014/chart" uri="{C3380CC4-5D6E-409C-BE32-E72D297353CC}">
              <c16:uniqueId val="{0000000D-29F0-4FAB-8329-9855E226BD5E}"/>
            </c:ext>
          </c:extLst>
        </c:ser>
        <c:ser>
          <c:idx val="7"/>
          <c:order val="7"/>
          <c:tx>
            <c:strRef>
              <c:f>'PPT Graphs'!$A$97:$B$97</c:f>
              <c:strCache>
                <c:ptCount val="2"/>
                <c:pt idx="0">
                  <c:v>Total</c:v>
                </c:pt>
              </c:strCache>
            </c:strRef>
          </c:tx>
          <c:spPr>
            <a:noFill/>
            <a:ln>
              <a:noFill/>
            </a:ln>
            <a:effectLst/>
          </c:spPr>
          <c:invertIfNegative val="0"/>
          <c:dLbls>
            <c:numFmt formatCode="&quot;$&quot;#0.00,,&quot;M&quot;"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Graphs'!$C$89:$S$89</c:f>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f>'PPT Graphs'!$C$97:$R$97</c:f>
              <c:numCache>
                <c:formatCode>General</c:formatCode>
                <c:ptCount val="16"/>
                <c:pt idx="0" formatCode="&quot;$&quot;#,##0_);\(&quot;$&quot;#,##0\)">
                  <c:v>25630600</c:v>
                </c:pt>
                <c:pt idx="3" formatCode="&quot;$&quot;#,##0_);\(&quot;$&quot;#,##0\)">
                  <c:v>24043800</c:v>
                </c:pt>
                <c:pt idx="6" formatCode="&quot;$&quot;#,##0_);\(&quot;$&quot;#,##0\)">
                  <c:v>23519600</c:v>
                </c:pt>
                <c:pt idx="9" formatCode="&quot;$&quot;#,##0_);\(&quot;$&quot;#,##0\)">
                  <c:v>24352600</c:v>
                </c:pt>
                <c:pt idx="12" formatCode="&quot;$&quot;#,##0_);\(&quot;$&quot;#,##0\)">
                  <c:v>24858200</c:v>
                </c:pt>
                <c:pt idx="15" formatCode="&quot;$&quot;#,##0_);\(&quot;$&quot;#,##0\)">
                  <c:v>25132100</c:v>
                </c:pt>
              </c:numCache>
            </c:numRef>
          </c:val>
          <c:extLst>
            <c:ext xmlns:c16="http://schemas.microsoft.com/office/drawing/2014/chart" uri="{C3380CC4-5D6E-409C-BE32-E72D297353CC}">
              <c16:uniqueId val="{0000000E-29F0-4FAB-8329-9855E226BD5E}"/>
            </c:ext>
          </c:extLst>
        </c:ser>
        <c:dLbls>
          <c:showLegendKey val="0"/>
          <c:showVal val="0"/>
          <c:showCatName val="0"/>
          <c:showSerName val="0"/>
          <c:showPercent val="0"/>
          <c:showBubbleSize val="0"/>
        </c:dLbls>
        <c:gapWidth val="0"/>
        <c:overlap val="100"/>
        <c:axId val="1277945760"/>
        <c:axId val="1277932800"/>
        <c:extLst>
          <c:ext xmlns:c15="http://schemas.microsoft.com/office/drawing/2012/chart" uri="{02D57815-91ED-43cb-92C2-25804820EDAC}">
            <c15:filteredBarSeries>
              <c15:ser>
                <c:idx val="4"/>
                <c:order val="5"/>
                <c:tx>
                  <c:strRef>
                    <c:extLst>
                      <c:ext uri="{02D57815-91ED-43cb-92C2-25804820EDAC}">
                        <c15:formulaRef>
                          <c15:sqref>'PPT Graphs'!$A$94:$B$94</c15:sqref>
                        </c15:formulaRef>
                      </c:ext>
                    </c:extLst>
                    <c:strCache>
                      <c:ptCount val="2"/>
                      <c:pt idx="0">
                        <c:v>Customer Deposits</c:v>
                      </c:pt>
                    </c:strCache>
                  </c:strRef>
                </c:tx>
                <c:spPr>
                  <a:solidFill>
                    <a:schemeClr val="accent6">
                      <a:lumMod val="75000"/>
                    </a:schemeClr>
                  </a:solidFill>
                  <a:ln>
                    <a:noFill/>
                  </a:ln>
                  <a:effectLst/>
                  <a:scene3d>
                    <a:camera prst="orthographicFront"/>
                    <a:lightRig rig="threePt" dir="t"/>
                  </a:scene3d>
                  <a:sp3d>
                    <a:bevelT w="38100"/>
                    <a:bevelB w="38100"/>
                  </a:sp3d>
                </c:spPr>
                <c:invertIfNegative val="0"/>
                <c:cat>
                  <c:strRef>
                    <c:extLst>
                      <c:ext uri="{02D57815-91ED-43cb-92C2-25804820EDAC}">
                        <c15:formulaRef>
                          <c15:sqref>'PPT Graphs'!$C$89:$S$89</c15:sqref>
                        </c15:formulaRef>
                      </c:ext>
                    </c:extLst>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extLst>
                      <c:ext uri="{02D57815-91ED-43cb-92C2-25804820EDAC}">
                        <c15:formulaRef>
                          <c15:sqref>'PPT Graphs'!$C$94:$R$94</c15:sqref>
                        </c15:formulaRef>
                      </c:ext>
                    </c:extLst>
                    <c:numCache>
                      <c:formatCode>General</c:formatCode>
                      <c:ptCount val="16"/>
                      <c:pt idx="0">
                        <c:v>6400</c:v>
                      </c:pt>
                      <c:pt idx="3">
                        <c:v>6400</c:v>
                      </c:pt>
                      <c:pt idx="6">
                        <c:v>6400</c:v>
                      </c:pt>
                      <c:pt idx="9">
                        <c:v>6400</c:v>
                      </c:pt>
                      <c:pt idx="12">
                        <c:v>6400</c:v>
                      </c:pt>
                      <c:pt idx="15">
                        <c:v>6400</c:v>
                      </c:pt>
                    </c:numCache>
                  </c:numRef>
                </c:val>
                <c:extLst>
                  <c:ext xmlns:c16="http://schemas.microsoft.com/office/drawing/2014/chart" uri="{C3380CC4-5D6E-409C-BE32-E72D297353CC}">
                    <c16:uniqueId val="{0000000F-29F0-4FAB-8329-9855E226BD5E}"/>
                  </c:ext>
                </c:extLst>
              </c15:ser>
            </c15:filteredBarSeries>
            <c15:filteredBarSeries>
              <c15:ser>
                <c:idx val="5"/>
                <c:order val="6"/>
                <c:tx>
                  <c:strRef>
                    <c:extLst xmlns:c15="http://schemas.microsoft.com/office/drawing/2012/chart">
                      <c:ext xmlns:c15="http://schemas.microsoft.com/office/drawing/2012/chart" uri="{02D57815-91ED-43cb-92C2-25804820EDAC}">
                        <c15:formulaRef>
                          <c15:sqref>'PPT Graphs'!$A$95:$B$95</c15:sqref>
                        </c15:formulaRef>
                      </c:ext>
                    </c:extLst>
                    <c:strCache>
                      <c:ptCount val="2"/>
                      <c:pt idx="0">
                        <c:v>Sewer Insurance</c:v>
                      </c:pt>
                    </c:strCache>
                  </c:strRef>
                </c:tx>
                <c:spPr>
                  <a:solidFill>
                    <a:srgbClr val="006A68"/>
                  </a:solidFill>
                  <a:ln>
                    <a:noFill/>
                  </a:ln>
                  <a:effectLst/>
                  <a:scene3d>
                    <a:camera prst="orthographicFront"/>
                    <a:lightRig rig="threePt" dir="t"/>
                  </a:scene3d>
                  <a:sp3d>
                    <a:bevelT w="38100"/>
                    <a:bevelB w="38100"/>
                  </a:sp3d>
                </c:spPr>
                <c:invertIfNegative val="0"/>
                <c:cat>
                  <c:strRef>
                    <c:extLst xmlns:c15="http://schemas.microsoft.com/office/drawing/2012/chart">
                      <c:ext xmlns:c15="http://schemas.microsoft.com/office/drawing/2012/chart" uri="{02D57815-91ED-43cb-92C2-25804820EDAC}">
                        <c15:formulaRef>
                          <c15:sqref>'PPT Graphs'!$C$89:$S$89</c15:sqref>
                        </c15:formulaRef>
                      </c:ext>
                    </c:extLst>
                    <c:strCache>
                      <c:ptCount val="17"/>
                      <c:pt idx="0">
                        <c:v>2025 Est.</c:v>
                      </c:pt>
                      <c:pt idx="1">
                        <c:v>2025 - Rec'd</c:v>
                      </c:pt>
                      <c:pt idx="3">
                        <c:v>2026 Est.</c:v>
                      </c:pt>
                      <c:pt idx="4">
                        <c:v>2026 - Rec'd</c:v>
                      </c:pt>
                      <c:pt idx="6">
                        <c:v>2027 Est.</c:v>
                      </c:pt>
                      <c:pt idx="7">
                        <c:v>2027 - Rec'd</c:v>
                      </c:pt>
                      <c:pt idx="9">
                        <c:v>2028 Est.</c:v>
                      </c:pt>
                      <c:pt idx="10">
                        <c:v>2028 - Rec'd</c:v>
                      </c:pt>
                      <c:pt idx="12">
                        <c:v>2029 Est.</c:v>
                      </c:pt>
                      <c:pt idx="13">
                        <c:v>2029 - Rec'd</c:v>
                      </c:pt>
                      <c:pt idx="15">
                        <c:v>2030 Est.</c:v>
                      </c:pt>
                      <c:pt idx="16">
                        <c:v>2030 - Rec'd</c:v>
                      </c:pt>
                    </c:strCache>
                  </c:strRef>
                </c:cat>
                <c:val>
                  <c:numRef>
                    <c:extLst xmlns:c15="http://schemas.microsoft.com/office/drawing/2012/chart">
                      <c:ext xmlns:c15="http://schemas.microsoft.com/office/drawing/2012/chart" uri="{02D57815-91ED-43cb-92C2-25804820EDAC}">
                        <c15:formulaRef>
                          <c15:sqref>'PPT Graphs'!$C$95:$R$95</c15:sqref>
                        </c15:formulaRef>
                      </c:ext>
                    </c:extLst>
                    <c:numCache>
                      <c:formatCode>General</c:formatCode>
                      <c:ptCount val="16"/>
                      <c:pt idx="0">
                        <c:v>-99400</c:v>
                      </c:pt>
                      <c:pt idx="3">
                        <c:v>-300</c:v>
                      </c:pt>
                      <c:pt idx="6">
                        <c:v>50500</c:v>
                      </c:pt>
                      <c:pt idx="9">
                        <c:v>88100</c:v>
                      </c:pt>
                      <c:pt idx="12">
                        <c:v>167400</c:v>
                      </c:pt>
                      <c:pt idx="15">
                        <c:v>231900</c:v>
                      </c:pt>
                    </c:numCache>
                  </c:numRef>
                </c:val>
                <c:extLst xmlns:c15="http://schemas.microsoft.com/office/drawing/2012/chart">
                  <c:ext xmlns:c16="http://schemas.microsoft.com/office/drawing/2014/chart" uri="{C3380CC4-5D6E-409C-BE32-E72D297353CC}">
                    <c16:uniqueId val="{00000010-29F0-4FAB-8329-9855E226BD5E}"/>
                  </c:ext>
                </c:extLst>
              </c15:ser>
            </c15:filteredBarSeries>
          </c:ext>
        </c:extLst>
      </c:barChart>
      <c:catAx>
        <c:axId val="127794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77932800"/>
        <c:crosses val="autoZero"/>
        <c:auto val="1"/>
        <c:lblAlgn val="ctr"/>
        <c:lblOffset val="100"/>
        <c:noMultiLvlLbl val="0"/>
      </c:catAx>
      <c:valAx>
        <c:axId val="1277932800"/>
        <c:scaling>
          <c:orientation val="minMax"/>
          <c:max val="30000000"/>
          <c:min val="0"/>
        </c:scaling>
        <c:delete val="0"/>
        <c:axPos val="l"/>
        <c:majorGridlines>
          <c:spPr>
            <a:ln w="9525" cap="flat" cmpd="sng" algn="ctr">
              <a:solidFill>
                <a:schemeClr val="tx1">
                  <a:lumMod val="15000"/>
                  <a:lumOff val="85000"/>
                </a:schemeClr>
              </a:solidFill>
              <a:round/>
            </a:ln>
            <a:effectLst/>
          </c:spPr>
        </c:majorGridlines>
        <c:numFmt formatCode="&quot;$&quot;#0,,&quot;M&quot;"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7794576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5"/>
        <c:delete val="1"/>
      </c:legendEntry>
      <c:layout>
        <c:manualLayout>
          <c:xMode val="edge"/>
          <c:yMode val="edge"/>
          <c:x val="2.4214022772970027E-2"/>
          <c:y val="0.84255171240576965"/>
          <c:w val="0.97438098952067242"/>
          <c:h val="0.157448287594230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'PPT Graphs'!$A$130</c:f>
              <c:strCache>
                <c:ptCount val="1"/>
                <c:pt idx="0">
                  <c:v>Average Residential Bill</c:v>
                </c:pt>
              </c:strCache>
            </c:strRef>
          </c:tx>
          <c:spPr>
            <a:ln w="38100" cap="rnd">
              <a:solidFill>
                <a:srgbClr val="00B0AD"/>
              </a:solidFill>
              <a:round/>
            </a:ln>
            <a:effectLst>
              <a:outerShdw blurRad="50800" dist="25400" dir="2700000" algn="ctr" rotWithShape="0">
                <a:srgbClr val="000000">
                  <a:alpha val="50000"/>
                </a:srgbClr>
              </a:outerShdw>
            </a:effectLst>
          </c:spPr>
          <c:marker>
            <c:symbol val="circle"/>
            <c:size val="7"/>
            <c:spPr>
              <a:solidFill>
                <a:srgbClr val="00B0AD"/>
              </a:solidFill>
              <a:ln w="9525">
                <a:solidFill>
                  <a:srgbClr val="006A68"/>
                </a:solidFill>
              </a:ln>
              <a:effectLst>
                <a:outerShdw blurRad="50800" dist="25400" dir="2700000" algn="ctr" rotWithShape="0">
                  <a:srgbClr val="000000">
                    <a:alpha val="50000"/>
                  </a:srgbClr>
                </a:outerShdw>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('PPT Graphs'!$C$129,'PPT Graphs'!$E$129,'PPT Graphs'!$G$129,'PPT Graphs'!$I$129,'PPT Graphs'!$K$129,'PPT Graphs'!$M$129,'PPT Graphs'!$O$129,'PPT Graphs'!$Q$129,'PPT Graphs'!$S$129,'PPT Graphs'!$U$129,'PPT Graphs'!$W$129,'PPT Graphs'!$Y$129,'PPT Graphs'!$AA$129,'PPT Graphs'!$AC$129)</c:f>
              <c:strCache>
                <c:ptCount val="14"/>
                <c:pt idx="0">
                  <c:v>2017</c:v>
                </c:pt>
                <c:pt idx="1">
                  <c:v>2018</c:v>
                </c:pt>
                <c:pt idx="2">
                  <c:v>2019</c:v>
                </c:pt>
                <c:pt idx="3">
                  <c:v>2020</c:v>
                </c:pt>
                <c:pt idx="4">
                  <c:v>2021</c:v>
                </c:pt>
                <c:pt idx="5">
                  <c:v>2022</c:v>
                </c:pt>
                <c:pt idx="6">
                  <c:v>2023</c:v>
                </c:pt>
                <c:pt idx="7">
                  <c:v>2024</c:v>
                </c:pt>
                <c:pt idx="8">
                  <c:v>2025</c:v>
                </c:pt>
                <c:pt idx="9">
                  <c:v>Prop. 2026</c:v>
                </c:pt>
                <c:pt idx="10">
                  <c:v>Prop. 2027</c:v>
                </c:pt>
                <c:pt idx="11">
                  <c:v>Prop. 2028</c:v>
                </c:pt>
                <c:pt idx="12">
                  <c:v>Prop. 2029</c:v>
                </c:pt>
                <c:pt idx="13">
                  <c:v>Prop. 2030</c:v>
                </c:pt>
              </c:strCache>
              <c:extLst/>
            </c:strRef>
          </c:cat>
          <c:val>
            <c:numRef>
              <c:f>('PPT Graphs'!$C$130,'PPT Graphs'!$E$130,'PPT Graphs'!$G$130,'PPT Graphs'!$I$130,'PPT Graphs'!$K$130,'PPT Graphs'!$M$130,'PPT Graphs'!$O$130,'PPT Graphs'!$Q$130,'PPT Graphs'!$S$130,'PPT Graphs'!$U$130,'PPT Graphs'!$W$130,'PPT Graphs'!$Y$130,'PPT Graphs'!$AA$130,'PPT Graphs'!$AC$130)</c:f>
              <c:numCache>
                <c:formatCode>"$"#,##0.00_);\("$"#,##0.00\)</c:formatCode>
                <c:ptCount val="14"/>
                <c:pt idx="0">
                  <c:v>46.680800000000005</c:v>
                </c:pt>
                <c:pt idx="1">
                  <c:v>48.348300000000002</c:v>
                </c:pt>
                <c:pt idx="2">
                  <c:v>54.634799999999998</c:v>
                </c:pt>
                <c:pt idx="3">
                  <c:v>60.387799999999999</c:v>
                </c:pt>
                <c:pt idx="4">
                  <c:v>60.730000000000004</c:v>
                </c:pt>
                <c:pt idx="5">
                  <c:v>60.730000000000004</c:v>
                </c:pt>
                <c:pt idx="6">
                  <c:v>60.730000000000004</c:v>
                </c:pt>
                <c:pt idx="7">
                  <c:v>60.730000000000004</c:v>
                </c:pt>
                <c:pt idx="8">
                  <c:v>60.730000000000004</c:v>
                </c:pt>
                <c:pt idx="9">
                  <c:v>63.019999999999996</c:v>
                </c:pt>
                <c:pt idx="10">
                  <c:v>65.37</c:v>
                </c:pt>
                <c:pt idx="11">
                  <c:v>67.820000000000007</c:v>
                </c:pt>
                <c:pt idx="12">
                  <c:v>70.36</c:v>
                </c:pt>
                <c:pt idx="13">
                  <c:v>73</c:v>
                </c:pt>
              </c:numCache>
              <c:extLst/>
            </c:numRef>
          </c:val>
          <c:smooth val="0"/>
          <c:extLst>
            <c:ext xmlns:c16="http://schemas.microsoft.com/office/drawing/2014/chart" uri="{C3380CC4-5D6E-409C-BE32-E72D297353CC}">
              <c16:uniqueId val="{00000000-C61C-4C7F-B264-747FEA3988F0}"/>
            </c:ext>
          </c:extLst>
        </c:ser>
        <c:dLbls>
          <c:showLegendKey val="0"/>
          <c:showVal val="0"/>
          <c:showCatName val="0"/>
          <c:showSerName val="0"/>
          <c:showPercent val="0"/>
          <c:showBubbleSize val="0"/>
        </c:dLbls>
        <c:marker val="1"/>
        <c:smooth val="0"/>
        <c:axId val="1109200831"/>
        <c:axId val="1109199871"/>
      </c:lineChart>
      <c:catAx>
        <c:axId val="1109200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09199871"/>
        <c:crosses val="autoZero"/>
        <c:auto val="1"/>
        <c:lblAlgn val="ctr"/>
        <c:lblOffset val="100"/>
        <c:noMultiLvlLbl val="0"/>
      </c:catAx>
      <c:valAx>
        <c:axId val="1109199871"/>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quot;$&quot;#,##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109200831"/>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4274426840861886E-2"/>
          <c:y val="2.3095935082370976E-2"/>
          <c:w val="0.95126515265883005"/>
          <c:h val="0.84002581962423717"/>
        </c:manualLayout>
      </c:layout>
      <c:barChart>
        <c:barDir val="col"/>
        <c:grouping val="stacked"/>
        <c:varyColors val="0"/>
        <c:ser>
          <c:idx val="0"/>
          <c:order val="0"/>
          <c:tx>
            <c:strRef>
              <c:f>'Res Comp Graph S'!$P$3</c:f>
              <c:strCache>
                <c:ptCount val="1"/>
                <c:pt idx="0">
                  <c:v>Sewer Rate</c:v>
                </c:pt>
              </c:strCache>
            </c:strRef>
          </c:tx>
          <c:spPr>
            <a:solidFill>
              <a:srgbClr val="76B27C"/>
            </a:solidFill>
            <a:ln>
              <a:solidFill>
                <a:schemeClr val="tx1"/>
              </a:solidFill>
            </a:ln>
            <a:effectLst/>
            <a:scene3d>
              <a:camera prst="orthographicFront"/>
              <a:lightRig rig="threePt" dir="t"/>
            </a:scene3d>
            <a:sp3d>
              <a:bevelT w="38100"/>
              <a:bevelB w="38100"/>
            </a:sp3d>
          </c:spPr>
          <c:invertIfNegative val="0"/>
          <c:dPt>
            <c:idx val="0"/>
            <c:invertIfNegative val="0"/>
            <c:bubble3D val="0"/>
            <c:spPr>
              <a:solidFill>
                <a:schemeClr val="tx2">
                  <a:lumMod val="50000"/>
                  <a:lumOff val="50000"/>
                </a:schemeClr>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1-F785-4227-879A-8F3B67A3CF42}"/>
              </c:ext>
            </c:extLst>
          </c:dPt>
          <c:dPt>
            <c:idx val="1"/>
            <c:invertIfNegative val="0"/>
            <c:bubble3D val="0"/>
            <c:spPr>
              <a:solidFill>
                <a:schemeClr val="tx2">
                  <a:lumMod val="50000"/>
                  <a:lumOff val="50000"/>
                </a:schemeClr>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3-F785-4227-879A-8F3B67A3CF42}"/>
              </c:ext>
            </c:extLst>
          </c:dPt>
          <c:dPt>
            <c:idx val="2"/>
            <c:invertIfNegative val="0"/>
            <c:bubble3D val="0"/>
            <c:spPr>
              <a:solidFill>
                <a:schemeClr val="tx2">
                  <a:lumMod val="50000"/>
                  <a:lumOff val="50000"/>
                </a:schemeClr>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5-F785-4227-879A-8F3B67A3CF42}"/>
              </c:ext>
            </c:extLst>
          </c:dPt>
          <c:dPt>
            <c:idx val="3"/>
            <c:invertIfNegative val="0"/>
            <c:bubble3D val="0"/>
            <c:spPr>
              <a:solidFill>
                <a:srgbClr val="00B050"/>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7-F785-4227-879A-8F3B67A3CF42}"/>
              </c:ext>
            </c:extLst>
          </c:dPt>
          <c:dPt>
            <c:idx val="4"/>
            <c:invertIfNegative val="0"/>
            <c:bubble3D val="0"/>
            <c:spPr>
              <a:solidFill>
                <a:schemeClr val="tx2">
                  <a:lumMod val="50000"/>
                  <a:lumOff val="50000"/>
                </a:schemeClr>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9-F785-4227-879A-8F3B67A3CF42}"/>
              </c:ext>
            </c:extLst>
          </c:dPt>
          <c:dPt>
            <c:idx val="5"/>
            <c:invertIfNegative val="0"/>
            <c:bubble3D val="0"/>
            <c:spPr>
              <a:solidFill>
                <a:srgbClr val="76B27C"/>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B-F785-4227-879A-8F3B67A3CF42}"/>
              </c:ext>
            </c:extLst>
          </c:dPt>
          <c:dPt>
            <c:idx val="6"/>
            <c:invertIfNegative val="0"/>
            <c:bubble3D val="0"/>
            <c:spPr>
              <a:solidFill>
                <a:schemeClr val="tx2">
                  <a:lumMod val="50000"/>
                  <a:lumOff val="50000"/>
                </a:schemeClr>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D-F785-4227-879A-8F3B67A3CF42}"/>
              </c:ext>
            </c:extLst>
          </c:dPt>
          <c:dPt>
            <c:idx val="7"/>
            <c:invertIfNegative val="0"/>
            <c:bubble3D val="0"/>
            <c:spPr>
              <a:solidFill>
                <a:schemeClr val="tx2">
                  <a:lumMod val="50000"/>
                  <a:lumOff val="50000"/>
                </a:schemeClr>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0F-F785-4227-879A-8F3B67A3CF42}"/>
              </c:ext>
            </c:extLst>
          </c:dPt>
          <c:dPt>
            <c:idx val="8"/>
            <c:invertIfNegative val="0"/>
            <c:bubble3D val="0"/>
            <c:spPr>
              <a:solidFill>
                <a:schemeClr val="tx2">
                  <a:lumMod val="50000"/>
                  <a:lumOff val="50000"/>
                </a:schemeClr>
              </a:solidFill>
              <a:ln>
                <a:solidFill>
                  <a:schemeClr val="tx1"/>
                </a:solidFill>
              </a:ln>
              <a:effectLst/>
              <a:scene3d>
                <a:camera prst="orthographicFront"/>
                <a:lightRig rig="threePt" dir="t"/>
              </a:scene3d>
              <a:sp3d>
                <a:bevelT w="38100"/>
                <a:bevelB w="38100"/>
              </a:sp3d>
            </c:spPr>
            <c:extLst>
              <c:ext xmlns:c16="http://schemas.microsoft.com/office/drawing/2014/chart" uri="{C3380CC4-5D6E-409C-BE32-E72D297353CC}">
                <c16:uniqueId val="{00000011-F785-4227-879A-8F3B67A3CF42}"/>
              </c:ext>
            </c:extLst>
          </c:dPt>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 Comp Graph S'!$O$9:$O$14,'Res Comp Graph S'!$O$16,'Res Comp Graph S'!$O$18,'Res Comp Graph S'!$O$20:$O$21,'Res Comp Graph S'!$O$23)</c:f>
              <c:strCache>
                <c:ptCount val="9"/>
                <c:pt idx="0">
                  <c:v>South Bend**</c:v>
                </c:pt>
                <c:pt idx="1">
                  <c:v>Muncie (2026)**</c:v>
                </c:pt>
                <c:pt idx="2">
                  <c:v>Fort Wayne (2026)**</c:v>
                </c:pt>
                <c:pt idx="3">
                  <c:v>Mishawaka* (Current)**</c:v>
                </c:pt>
                <c:pt idx="4">
                  <c:v>Elkhart (2026)**</c:v>
                </c:pt>
                <c:pt idx="5">
                  <c:v>Mishawaka (2026)**</c:v>
                </c:pt>
                <c:pt idx="6">
                  <c:v>Crown Point**</c:v>
                </c:pt>
                <c:pt idx="7">
                  <c:v>Evansville**</c:v>
                </c:pt>
                <c:pt idx="8">
                  <c:v>Columbia City**</c:v>
                </c:pt>
              </c:strCache>
              <c:extLst/>
            </c:strRef>
          </c:cat>
          <c:val>
            <c:numRef>
              <c:f>('Res Comp Graph S'!$P$9:$P$14,'Res Comp Graph S'!$P$16,'Res Comp Graph S'!$P$18,'Res Comp Graph S'!$P$20:$P$21,'Res Comp Graph S'!$P$23)</c:f>
              <c:numCache>
                <c:formatCode>"$"#,##0.00_);\("$"#,##0.00\)</c:formatCode>
                <c:ptCount val="9"/>
                <c:pt idx="0">
                  <c:v>55.92</c:v>
                </c:pt>
                <c:pt idx="1">
                  <c:v>59.003999999999998</c:v>
                </c:pt>
                <c:pt idx="2">
                  <c:v>59.607865000000004</c:v>
                </c:pt>
                <c:pt idx="3">
                  <c:v>60.731300000000005</c:v>
                </c:pt>
                <c:pt idx="4">
                  <c:v>61.030499999999996</c:v>
                </c:pt>
                <c:pt idx="5">
                  <c:v>63.01</c:v>
                </c:pt>
                <c:pt idx="6">
                  <c:v>66.84</c:v>
                </c:pt>
                <c:pt idx="7">
                  <c:v>70.150000000000006</c:v>
                </c:pt>
                <c:pt idx="8">
                  <c:v>74.900000000000006</c:v>
                </c:pt>
              </c:numCache>
              <c:extLst/>
            </c:numRef>
          </c:val>
          <c:extLst>
            <c:ext xmlns:c16="http://schemas.microsoft.com/office/drawing/2014/chart" uri="{C3380CC4-5D6E-409C-BE32-E72D297353CC}">
              <c16:uniqueId val="{00000012-F785-4227-879A-8F3B67A3CF42}"/>
            </c:ext>
          </c:extLst>
        </c:ser>
        <c:dLbls>
          <c:showLegendKey val="0"/>
          <c:showVal val="0"/>
          <c:showCatName val="0"/>
          <c:showSerName val="0"/>
          <c:showPercent val="0"/>
          <c:showBubbleSize val="0"/>
        </c:dLbls>
        <c:gapWidth val="25"/>
        <c:overlap val="100"/>
        <c:axId val="780955375"/>
        <c:axId val="780956335"/>
        <c:extLst>
          <c:ext xmlns:c15="http://schemas.microsoft.com/office/drawing/2012/chart" uri="{02D57815-91ED-43cb-92C2-25804820EDAC}">
            <c15:filteredBarSeries>
              <c15:ser>
                <c:idx val="1"/>
                <c:order val="1"/>
                <c:tx>
                  <c:strRef>
                    <c:extLst>
                      <c:ext uri="{02D57815-91ED-43cb-92C2-25804820EDAC}">
                        <c15:formulaRef>
                          <c15:sqref>'Res Comp Graph S'!$Q$3</c15:sqref>
                        </c15:formulaRef>
                      </c:ext>
                    </c:extLst>
                    <c:strCache>
                      <c:ptCount val="1"/>
                      <c:pt idx="0">
                        <c:v>Water Rate</c:v>
                      </c:pt>
                    </c:strCache>
                  </c:strRef>
                </c:tx>
                <c:spPr>
                  <a:solidFill>
                    <a:srgbClr val="3777B7"/>
                  </a:solidFill>
                  <a:ln>
                    <a:solidFill>
                      <a:schemeClr val="tx1"/>
                    </a:solidFill>
                  </a:ln>
                  <a:effectLst/>
                  <a:scene3d>
                    <a:camera prst="orthographicFront"/>
                    <a:lightRig rig="threePt" dir="t"/>
                  </a:scene3d>
                  <a:sp3d>
                    <a:bevelT w="38100"/>
                    <a:bevelB/>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('Res Comp Graph S'!$O$9:$O$14,'Res Comp Graph S'!$O$16,'Res Comp Graph S'!$O$18,'Res Comp Graph S'!$O$20:$O$21,'Res Comp Graph S'!$O$23)</c15:sqref>
                        </c15:formulaRef>
                      </c:ext>
                    </c:extLst>
                    <c:strCache>
                      <c:ptCount val="9"/>
                      <c:pt idx="0">
                        <c:v>South Bend**</c:v>
                      </c:pt>
                      <c:pt idx="1">
                        <c:v>Muncie (2026)**</c:v>
                      </c:pt>
                      <c:pt idx="2">
                        <c:v>Fort Wayne (2026)**</c:v>
                      </c:pt>
                      <c:pt idx="3">
                        <c:v>Mishawaka* (Current)**</c:v>
                      </c:pt>
                      <c:pt idx="4">
                        <c:v>Elkhart (2026)**</c:v>
                      </c:pt>
                      <c:pt idx="5">
                        <c:v>Mishawaka (2026)**</c:v>
                      </c:pt>
                      <c:pt idx="6">
                        <c:v>Crown Point**</c:v>
                      </c:pt>
                      <c:pt idx="7">
                        <c:v>Evansville**</c:v>
                      </c:pt>
                      <c:pt idx="8">
                        <c:v>Columbia City**</c:v>
                      </c:pt>
                    </c:strCache>
                  </c:strRef>
                </c:cat>
                <c:val>
                  <c:numRef>
                    <c:extLst>
                      <c:ext uri="{02D57815-91ED-43cb-92C2-25804820EDAC}">
                        <c15:formulaRef>
                          <c15:sqref>('Res Comp Graph S'!$Q$9:$Q$14,'Res Comp Graph S'!$Q$16,'Res Comp Graph S'!$Q$18,'Res Comp Graph S'!$Q$20:$Q$21,'Res Comp Graph S'!$Q$23)</c15:sqref>
                        </c15:formulaRef>
                      </c:ext>
                    </c:extLst>
                    <c:numCache>
                      <c:formatCode>"$"#,##0.00_);\("$"#,##0.00\)</c:formatCode>
                      <c:ptCount val="9"/>
                      <c:pt idx="1">
                        <c:v>58.984999999999999</c:v>
                      </c:pt>
                      <c:pt idx="3">
                        <c:v>34.215000000000003</c:v>
                      </c:pt>
                      <c:pt idx="4">
                        <c:v>16.95</c:v>
                      </c:pt>
                      <c:pt idx="5">
                        <c:v>34.215000000000003</c:v>
                      </c:pt>
                      <c:pt idx="6">
                        <c:v>39.519999999999996</c:v>
                      </c:pt>
                    </c:numCache>
                  </c:numRef>
                </c:val>
                <c:extLst>
                  <c:ext xmlns:c16="http://schemas.microsoft.com/office/drawing/2014/chart" uri="{C3380CC4-5D6E-409C-BE32-E72D297353CC}">
                    <c16:uniqueId val="{00000013-F785-4227-879A-8F3B67A3CF42}"/>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'Res Comp Graph S'!$R$3</c15:sqref>
                        </c15:formulaRef>
                      </c:ext>
                    </c:extLst>
                    <c:strCache>
                      <c:ptCount val="1"/>
                      <c:pt idx="0">
                        <c:v> Total </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('Res Comp Graph S'!$O$9:$O$14,'Res Comp Graph S'!$O$16,'Res Comp Graph S'!$O$18,'Res Comp Graph S'!$O$20:$O$21,'Res Comp Graph S'!$O$23)</c15:sqref>
                        </c15:formulaRef>
                      </c:ext>
                    </c:extLst>
                    <c:strCache>
                      <c:ptCount val="9"/>
                      <c:pt idx="0">
                        <c:v>South Bend**</c:v>
                      </c:pt>
                      <c:pt idx="1">
                        <c:v>Muncie (2026)**</c:v>
                      </c:pt>
                      <c:pt idx="2">
                        <c:v>Fort Wayne (2026)**</c:v>
                      </c:pt>
                      <c:pt idx="3">
                        <c:v>Mishawaka* (Current)**</c:v>
                      </c:pt>
                      <c:pt idx="4">
                        <c:v>Elkhart (2026)**</c:v>
                      </c:pt>
                      <c:pt idx="5">
                        <c:v>Mishawaka (2026)**</c:v>
                      </c:pt>
                      <c:pt idx="6">
                        <c:v>Crown Point**</c:v>
                      </c:pt>
                      <c:pt idx="7">
                        <c:v>Evansville**</c:v>
                      </c:pt>
                      <c:pt idx="8">
                        <c:v>Columbia City**</c:v>
                      </c:pt>
                    </c:strCache>
                  </c:strRef>
                </c:cat>
                <c:val>
                  <c:numRef>
                    <c:extLst xmlns:c15="http://schemas.microsoft.com/office/drawing/2012/chart">
                      <c:ext xmlns:c15="http://schemas.microsoft.com/office/drawing/2012/chart" uri="{02D57815-91ED-43cb-92C2-25804820EDAC}">
                        <c15:formulaRef>
                          <c15:sqref>('Res Comp Graph S'!$R$9:$R$14,'Res Comp Graph S'!$R$16,'Res Comp Graph S'!$R$18,'Res Comp Graph S'!$R$20:$R$21,'Res Comp Graph S'!$R$23)</c15:sqref>
                        </c15:formulaRef>
                      </c:ext>
                    </c:extLst>
                    <c:numCache>
                      <c:formatCode>"$"#,##0.00_);\("$"#,##0.00\)</c:formatCode>
                      <c:ptCount val="9"/>
                      <c:pt idx="1">
                        <c:v>117.989</c:v>
                      </c:pt>
                      <c:pt idx="3">
                        <c:v>94.946300000000008</c:v>
                      </c:pt>
                      <c:pt idx="4">
                        <c:v>77.980499999999992</c:v>
                      </c:pt>
                      <c:pt idx="5">
                        <c:v>97.224999999999994</c:v>
                      </c:pt>
                      <c:pt idx="6">
                        <c:v>106.36</c:v>
                      </c:pt>
                    </c:numCache>
                  </c:numRef>
                </c:val>
                <c:extLst xmlns:c15="http://schemas.microsoft.com/office/drawing/2012/chart">
                  <c:ext xmlns:c16="http://schemas.microsoft.com/office/drawing/2014/chart" uri="{C3380CC4-5D6E-409C-BE32-E72D297353CC}">
                    <c16:uniqueId val="{00000014-F785-4227-879A-8F3B67A3CF42}"/>
                  </c:ext>
                </c:extLst>
              </c15:ser>
            </c15:filteredBarSeries>
          </c:ext>
        </c:extLst>
      </c:barChart>
      <c:catAx>
        <c:axId val="780955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80956335"/>
        <c:crosses val="autoZero"/>
        <c:auto val="1"/>
        <c:lblAlgn val="ctr"/>
        <c:lblOffset val="100"/>
        <c:noMultiLvlLbl val="0"/>
      </c:catAx>
      <c:valAx>
        <c:axId val="780956335"/>
        <c:scaling>
          <c:orientation val="minMax"/>
          <c:max val="8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80955375"/>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5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'Comp Graph'!$B$2</c:f>
              <c:strCache>
                <c:ptCount val="1"/>
                <c:pt idx="0">
                  <c:v>Sewer</c:v>
                </c:pt>
              </c:strCache>
            </c:strRef>
          </c:tx>
          <c:spPr>
            <a:solidFill>
              <a:srgbClr val="6EC480"/>
            </a:solidFill>
            <a:ln>
              <a:noFill/>
            </a:ln>
            <a:effectLst/>
            <a:scene3d>
              <a:camera prst="orthographicFront"/>
              <a:lightRig rig="threePt" dir="t"/>
            </a:scene3d>
            <a:sp3d>
              <a:bevelT w="38100"/>
              <a:bevelB w="381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 Graph'!$A$3:$A$4,'Comp Graph'!$A$6,'Comp Graph'!$A$8:$A$11,'Comp Graph'!$A$13:$A$17)</c:f>
              <c:strCache>
                <c:ptCount val="11"/>
                <c:pt idx="0">
                  <c:v>Mishawaka (Current)</c:v>
                </c:pt>
                <c:pt idx="1">
                  <c:v>Mishawaka 2026</c:v>
                </c:pt>
                <c:pt idx="2">
                  <c:v>Fishers</c:v>
                </c:pt>
                <c:pt idx="3">
                  <c:v>South Bend</c:v>
                </c:pt>
                <c:pt idx="4">
                  <c:v>Muncie***</c:v>
                </c:pt>
                <c:pt idx="5">
                  <c:v>Carmel</c:v>
                </c:pt>
                <c:pt idx="6">
                  <c:v>Bloomington</c:v>
                </c:pt>
                <c:pt idx="7">
                  <c:v>Noblesville</c:v>
                </c:pt>
                <c:pt idx="8">
                  <c:v>Fort Wayne***</c:v>
                </c:pt>
                <c:pt idx="9">
                  <c:v>Evansville</c:v>
                </c:pt>
                <c:pt idx="10">
                  <c:v>West Lafayette</c:v>
                </c:pt>
              </c:strCache>
              <c:extLst/>
            </c:strRef>
          </c:cat>
          <c:val>
            <c:numRef>
              <c:f>('Comp Graph'!$B$3:$B$4,'Comp Graph'!$B$6,'Comp Graph'!$B$8:$B$11,'Comp Graph'!$B$13:$B$17)</c:f>
              <c:numCache>
                <c:formatCode>"$"#,##0.00_);\("$"#,##0.00\)</c:formatCode>
                <c:ptCount val="11"/>
                <c:pt idx="0">
                  <c:v>60.730000000000004</c:v>
                </c:pt>
                <c:pt idx="1">
                  <c:v>63.01</c:v>
                </c:pt>
                <c:pt idx="2">
                  <c:v>31</c:v>
                </c:pt>
                <c:pt idx="3">
                  <c:v>55.92</c:v>
                </c:pt>
                <c:pt idx="4">
                  <c:v>59</c:v>
                </c:pt>
                <c:pt idx="5">
                  <c:v>37.400000000000006</c:v>
                </c:pt>
                <c:pt idx="6">
                  <c:v>40.15</c:v>
                </c:pt>
                <c:pt idx="7">
                  <c:v>42.17</c:v>
                </c:pt>
                <c:pt idx="8">
                  <c:v>59.61</c:v>
                </c:pt>
                <c:pt idx="9">
                  <c:v>70.150000000000006</c:v>
                </c:pt>
                <c:pt idx="10">
                  <c:v>42.45</c:v>
                </c:pt>
              </c:numCache>
              <c:extLst/>
            </c:numRef>
          </c:val>
          <c:extLst>
            <c:ext xmlns:c16="http://schemas.microsoft.com/office/drawing/2014/chart" uri="{C3380CC4-5D6E-409C-BE32-E72D297353CC}">
              <c16:uniqueId val="{00000000-BFA8-4795-B401-93D3DEE08C2C}"/>
            </c:ext>
          </c:extLst>
        </c:ser>
        <c:ser>
          <c:idx val="1"/>
          <c:order val="1"/>
          <c:tx>
            <c:strRef>
              <c:f>'Comp Graph'!$C$2</c:f>
              <c:strCache>
                <c:ptCount val="1"/>
                <c:pt idx="0">
                  <c:v>Stormwater</c:v>
                </c:pt>
              </c:strCache>
            </c:strRef>
          </c:tx>
          <c:spPr>
            <a:solidFill>
              <a:schemeClr val="accent3">
                <a:lumMod val="75000"/>
              </a:schemeClr>
            </a:solidFill>
            <a:ln>
              <a:noFill/>
            </a:ln>
            <a:effectLst/>
            <a:scene3d>
              <a:camera prst="orthographicFront"/>
              <a:lightRig rig="threePt" dir="t"/>
            </a:scene3d>
            <a:sp3d>
              <a:bevelT w="38100"/>
              <a:bevelB w="38100"/>
            </a:sp3d>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BFA8-4795-B401-93D3DEE08C2C}"/>
                </c:ext>
              </c:extLst>
            </c:dLbl>
            <c:dLbl>
              <c:idx val="1"/>
              <c:delete val="1"/>
              <c:extLst>
                <c:ext xmlns:c15="http://schemas.microsoft.com/office/drawing/2012/chart" uri="{CE6537A1-D6FC-4f65-9D91-7224C49458BB}"/>
                <c:ext xmlns:c16="http://schemas.microsoft.com/office/drawing/2014/chart" uri="{C3380CC4-5D6E-409C-BE32-E72D297353CC}">
                  <c16:uniqueId val="{00000002-BFA8-4795-B401-93D3DEE08C2C}"/>
                </c:ext>
              </c:extLst>
            </c:dLbl>
            <c:dLbl>
              <c:idx val="7"/>
              <c:delete val="1"/>
              <c:extLst>
                <c:ext xmlns:c15="http://schemas.microsoft.com/office/drawing/2012/chart" uri="{CE6537A1-D6FC-4f65-9D91-7224C49458BB}"/>
                <c:ext xmlns:c16="http://schemas.microsoft.com/office/drawing/2014/chart" uri="{C3380CC4-5D6E-409C-BE32-E72D297353CC}">
                  <c16:uniqueId val="{00000003-BFA8-4795-B401-93D3DEE08C2C}"/>
                </c:ext>
              </c:extLst>
            </c:dLbl>
            <c:dLbl>
              <c:idx val="9"/>
              <c:delete val="1"/>
              <c:extLst>
                <c:ext xmlns:c15="http://schemas.microsoft.com/office/drawing/2012/chart" uri="{CE6537A1-D6FC-4f65-9D91-7224C49458BB}"/>
                <c:ext xmlns:c16="http://schemas.microsoft.com/office/drawing/2014/chart" uri="{C3380CC4-5D6E-409C-BE32-E72D297353CC}">
                  <c16:uniqueId val="{00000004-BFA8-4795-B401-93D3DEE08C2C}"/>
                </c:ext>
              </c:extLst>
            </c:dLbl>
            <c:dLbl>
              <c:idx val="17"/>
              <c:delete val="1"/>
              <c:extLst>
                <c:ext xmlns:c15="http://schemas.microsoft.com/office/drawing/2012/chart" uri="{CE6537A1-D6FC-4f65-9D91-7224C49458BB}"/>
                <c:ext xmlns:c16="http://schemas.microsoft.com/office/drawing/2014/chart" uri="{C3380CC4-5D6E-409C-BE32-E72D297353CC}">
                  <c16:uniqueId val="{00000005-BFA8-4795-B401-93D3DEE08C2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 Graph'!$A$3:$A$4,'Comp Graph'!$A$6,'Comp Graph'!$A$8:$A$11,'Comp Graph'!$A$13:$A$17)</c:f>
              <c:strCache>
                <c:ptCount val="11"/>
                <c:pt idx="0">
                  <c:v>Mishawaka (Current)</c:v>
                </c:pt>
                <c:pt idx="1">
                  <c:v>Mishawaka 2026</c:v>
                </c:pt>
                <c:pt idx="2">
                  <c:v>Fishers</c:v>
                </c:pt>
                <c:pt idx="3">
                  <c:v>South Bend</c:v>
                </c:pt>
                <c:pt idx="4">
                  <c:v>Muncie***</c:v>
                </c:pt>
                <c:pt idx="5">
                  <c:v>Carmel</c:v>
                </c:pt>
                <c:pt idx="6">
                  <c:v>Bloomington</c:v>
                </c:pt>
                <c:pt idx="7">
                  <c:v>Noblesville</c:v>
                </c:pt>
                <c:pt idx="8">
                  <c:v>Fort Wayne***</c:v>
                </c:pt>
                <c:pt idx="9">
                  <c:v>Evansville</c:v>
                </c:pt>
                <c:pt idx="10">
                  <c:v>West Lafayette</c:v>
                </c:pt>
              </c:strCache>
              <c:extLst/>
            </c:strRef>
          </c:cat>
          <c:val>
            <c:numRef>
              <c:f>('Comp Graph'!$C$3:$C$4,'Comp Graph'!$C$6,'Comp Graph'!$C$8:$C$11,'Comp Graph'!$C$13:$C$17)</c:f>
              <c:numCache>
                <c:formatCode>"$"#,##0.00_);\("$"#,##0.00\)</c:formatCode>
                <c:ptCount val="11"/>
                <c:pt idx="0">
                  <c:v>0</c:v>
                </c:pt>
                <c:pt idx="1">
                  <c:v>0</c:v>
                </c:pt>
                <c:pt idx="2">
                  <c:v>6.66</c:v>
                </c:pt>
                <c:pt idx="3">
                  <c:v>2.5</c:v>
                </c:pt>
                <c:pt idx="4">
                  <c:v>9</c:v>
                </c:pt>
                <c:pt idx="5">
                  <c:v>6.65</c:v>
                </c:pt>
                <c:pt idx="6">
                  <c:v>7.5</c:v>
                </c:pt>
                <c:pt idx="7">
                  <c:v>0</c:v>
                </c:pt>
                <c:pt idx="8">
                  <c:v>5.9</c:v>
                </c:pt>
                <c:pt idx="9">
                  <c:v>0</c:v>
                </c:pt>
                <c:pt idx="10">
                  <c:v>8</c:v>
                </c:pt>
              </c:numCache>
              <c:extLst/>
            </c:numRef>
          </c:val>
          <c:extLst>
            <c:ext xmlns:c16="http://schemas.microsoft.com/office/drawing/2014/chart" uri="{C3380CC4-5D6E-409C-BE32-E72D297353CC}">
              <c16:uniqueId val="{00000006-BFA8-4795-B401-93D3DEE08C2C}"/>
            </c:ext>
          </c:extLst>
        </c:ser>
        <c:ser>
          <c:idx val="2"/>
          <c:order val="2"/>
          <c:tx>
            <c:strRef>
              <c:f>'Comp Graph'!$D$2</c:f>
              <c:strCache>
                <c:ptCount val="1"/>
                <c:pt idx="0">
                  <c:v>Water</c:v>
                </c:pt>
              </c:strCache>
            </c:strRef>
          </c:tx>
          <c:spPr>
            <a:solidFill>
              <a:schemeClr val="tx2">
                <a:lumMod val="60000"/>
                <a:lumOff val="40000"/>
              </a:schemeClr>
            </a:solidFill>
            <a:ln>
              <a:noFill/>
            </a:ln>
            <a:effectLst/>
            <a:scene3d>
              <a:camera prst="orthographicFront"/>
              <a:lightRig rig="threePt" dir="t"/>
            </a:scene3d>
            <a:sp3d>
              <a:bevelT w="38100"/>
              <a:bevelB w="381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 Graph'!$A$3:$A$4,'Comp Graph'!$A$6,'Comp Graph'!$A$8:$A$11,'Comp Graph'!$A$13:$A$17)</c:f>
              <c:strCache>
                <c:ptCount val="11"/>
                <c:pt idx="0">
                  <c:v>Mishawaka (Current)</c:v>
                </c:pt>
                <c:pt idx="1">
                  <c:v>Mishawaka 2026</c:v>
                </c:pt>
                <c:pt idx="2">
                  <c:v>Fishers</c:v>
                </c:pt>
                <c:pt idx="3">
                  <c:v>South Bend</c:v>
                </c:pt>
                <c:pt idx="4">
                  <c:v>Muncie***</c:v>
                </c:pt>
                <c:pt idx="5">
                  <c:v>Carmel</c:v>
                </c:pt>
                <c:pt idx="6">
                  <c:v>Bloomington</c:v>
                </c:pt>
                <c:pt idx="7">
                  <c:v>Noblesville</c:v>
                </c:pt>
                <c:pt idx="8">
                  <c:v>Fort Wayne***</c:v>
                </c:pt>
                <c:pt idx="9">
                  <c:v>Evansville</c:v>
                </c:pt>
                <c:pt idx="10">
                  <c:v>West Lafayette</c:v>
                </c:pt>
              </c:strCache>
              <c:extLst/>
            </c:strRef>
          </c:cat>
          <c:val>
            <c:numRef>
              <c:f>('Comp Graph'!$D$3:$D$4,'Comp Graph'!$D$6,'Comp Graph'!$D$8:$D$11,'Comp Graph'!$D$13:$D$17)</c:f>
              <c:numCache>
                <c:formatCode>"$"#,##0.00_);\("$"#,##0.00\)</c:formatCode>
                <c:ptCount val="11"/>
                <c:pt idx="0">
                  <c:v>34.22</c:v>
                </c:pt>
                <c:pt idx="1">
                  <c:v>34.22</c:v>
                </c:pt>
                <c:pt idx="2">
                  <c:v>28.27</c:v>
                </c:pt>
                <c:pt idx="3">
                  <c:v>18.195799999999998</c:v>
                </c:pt>
                <c:pt idx="4">
                  <c:v>58.99</c:v>
                </c:pt>
                <c:pt idx="5">
                  <c:v>37.909999999999997</c:v>
                </c:pt>
                <c:pt idx="6">
                  <c:v>23.91</c:v>
                </c:pt>
                <c:pt idx="7">
                  <c:v>50.69</c:v>
                </c:pt>
                <c:pt idx="8">
                  <c:v>29.651500000000002</c:v>
                </c:pt>
                <c:pt idx="9">
                  <c:v>47.910000000000004</c:v>
                </c:pt>
                <c:pt idx="10">
                  <c:v>58.99</c:v>
                </c:pt>
              </c:numCache>
              <c:extLst/>
            </c:numRef>
          </c:val>
          <c:extLst>
            <c:ext xmlns:c16="http://schemas.microsoft.com/office/drawing/2014/chart" uri="{C3380CC4-5D6E-409C-BE32-E72D297353CC}">
              <c16:uniqueId val="{00000007-BFA8-4795-B401-93D3DEE08C2C}"/>
            </c:ext>
          </c:extLst>
        </c:ser>
        <c:ser>
          <c:idx val="3"/>
          <c:order val="3"/>
          <c:tx>
            <c:strRef>
              <c:f>'Comp Graph'!$E$2</c:f>
              <c:strCache>
                <c:ptCount val="1"/>
                <c:pt idx="0">
                  <c:v>Electric*</c:v>
                </c:pt>
              </c:strCache>
            </c:strRef>
          </c:tx>
          <c:spPr>
            <a:solidFill>
              <a:schemeClr val="bg1">
                <a:lumMod val="85000"/>
              </a:schemeClr>
            </a:solidFill>
            <a:ln>
              <a:solidFill>
                <a:schemeClr val="accent1"/>
              </a:solidFill>
            </a:ln>
            <a:effectLst/>
            <a:scene3d>
              <a:camera prst="orthographicFront"/>
              <a:lightRig rig="threePt" dir="t"/>
            </a:scene3d>
            <a:sp3d>
              <a:bevelT w="38100"/>
              <a:bevelB w="38100"/>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 Graph'!$A$3:$A$4,'Comp Graph'!$A$6,'Comp Graph'!$A$8:$A$11,'Comp Graph'!$A$13:$A$17)</c:f>
              <c:strCache>
                <c:ptCount val="11"/>
                <c:pt idx="0">
                  <c:v>Mishawaka (Current)</c:v>
                </c:pt>
                <c:pt idx="1">
                  <c:v>Mishawaka 2026</c:v>
                </c:pt>
                <c:pt idx="2">
                  <c:v>Fishers</c:v>
                </c:pt>
                <c:pt idx="3">
                  <c:v>South Bend</c:v>
                </c:pt>
                <c:pt idx="4">
                  <c:v>Muncie***</c:v>
                </c:pt>
                <c:pt idx="5">
                  <c:v>Carmel</c:v>
                </c:pt>
                <c:pt idx="6">
                  <c:v>Bloomington</c:v>
                </c:pt>
                <c:pt idx="7">
                  <c:v>Noblesville</c:v>
                </c:pt>
                <c:pt idx="8">
                  <c:v>Fort Wayne***</c:v>
                </c:pt>
                <c:pt idx="9">
                  <c:v>Evansville</c:v>
                </c:pt>
                <c:pt idx="10">
                  <c:v>West Lafayette</c:v>
                </c:pt>
              </c:strCache>
              <c:extLst/>
            </c:strRef>
          </c:cat>
          <c:val>
            <c:numRef>
              <c:f>('Comp Graph'!$E$3:$E$4,'Comp Graph'!$E$6,'Comp Graph'!$E$8:$E$11,'Comp Graph'!$E$13:$E$17)</c:f>
              <c:numCache>
                <c:formatCode>"$"#,##0.00_);\("$"#,##0.00\)</c:formatCode>
                <c:ptCount val="11"/>
                <c:pt idx="0">
                  <c:v>112.35</c:v>
                </c:pt>
                <c:pt idx="1">
                  <c:v>116.6</c:v>
                </c:pt>
                <c:pt idx="2">
                  <c:v>164.7107</c:v>
                </c:pt>
                <c:pt idx="3">
                  <c:v>159.11000000000001</c:v>
                </c:pt>
                <c:pt idx="4">
                  <c:v>132.899</c:v>
                </c:pt>
                <c:pt idx="5">
                  <c:v>164.7107</c:v>
                </c:pt>
                <c:pt idx="6">
                  <c:v>172.215</c:v>
                </c:pt>
                <c:pt idx="7">
                  <c:v>164.7107</c:v>
                </c:pt>
                <c:pt idx="8">
                  <c:v>159.11000000000001</c:v>
                </c:pt>
                <c:pt idx="9">
                  <c:v>152.60900000000001</c:v>
                </c:pt>
                <c:pt idx="10">
                  <c:v>164.7107</c:v>
                </c:pt>
              </c:numCache>
              <c:extLst/>
            </c:numRef>
          </c:val>
          <c:extLst>
            <c:ext xmlns:c16="http://schemas.microsoft.com/office/drawing/2014/chart" uri="{C3380CC4-5D6E-409C-BE32-E72D297353CC}">
              <c16:uniqueId val="{00000008-BFA8-4795-B401-93D3DEE08C2C}"/>
            </c:ext>
          </c:extLst>
        </c:ser>
        <c:ser>
          <c:idx val="4"/>
          <c:order val="4"/>
          <c:tx>
            <c:strRef>
              <c:f>'Comp Graph'!$F$2</c:f>
              <c:strCache>
                <c:ptCount val="1"/>
                <c:pt idx="0">
                  <c:v>Trash**</c:v>
                </c:pt>
              </c:strCache>
            </c:strRef>
          </c:tx>
          <c:spPr>
            <a:solidFill>
              <a:srgbClr val="AD5B5B"/>
            </a:solidFill>
            <a:ln>
              <a:noFill/>
            </a:ln>
            <a:effectLst/>
            <a:scene3d>
              <a:camera prst="orthographicFront"/>
              <a:lightRig rig="threePt" dir="t"/>
            </a:scene3d>
            <a:sp3d>
              <a:bevelT w="38100"/>
              <a:bevelB w="38100"/>
            </a:sp3d>
          </c:spPr>
          <c:invertIfNegative val="0"/>
          <c:dLbls>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FA8-4795-B401-93D3DEE08C2C}"/>
                </c:ext>
              </c:extLst>
            </c:dLbl>
            <c:dLbl>
              <c:idx val="4"/>
              <c:delete val="1"/>
              <c:extLst>
                <c:ext xmlns:c15="http://schemas.microsoft.com/office/drawing/2012/chart" uri="{CE6537A1-D6FC-4f65-9D91-7224C49458BB}"/>
                <c:ext xmlns:c16="http://schemas.microsoft.com/office/drawing/2014/chart" uri="{C3380CC4-5D6E-409C-BE32-E72D297353CC}">
                  <c16:uniqueId val="{0000000A-BFA8-4795-B401-93D3DEE08C2C}"/>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 Graph'!$A$3:$A$4,'Comp Graph'!$A$6,'Comp Graph'!$A$8:$A$11,'Comp Graph'!$A$13:$A$17)</c:f>
              <c:strCache>
                <c:ptCount val="11"/>
                <c:pt idx="0">
                  <c:v>Mishawaka (Current)</c:v>
                </c:pt>
                <c:pt idx="1">
                  <c:v>Mishawaka 2026</c:v>
                </c:pt>
                <c:pt idx="2">
                  <c:v>Fishers</c:v>
                </c:pt>
                <c:pt idx="3">
                  <c:v>South Bend</c:v>
                </c:pt>
                <c:pt idx="4">
                  <c:v>Muncie***</c:v>
                </c:pt>
                <c:pt idx="5">
                  <c:v>Carmel</c:v>
                </c:pt>
                <c:pt idx="6">
                  <c:v>Bloomington</c:v>
                </c:pt>
                <c:pt idx="7">
                  <c:v>Noblesville</c:v>
                </c:pt>
                <c:pt idx="8">
                  <c:v>Fort Wayne***</c:v>
                </c:pt>
                <c:pt idx="9">
                  <c:v>Evansville</c:v>
                </c:pt>
                <c:pt idx="10">
                  <c:v>West Lafayette</c:v>
                </c:pt>
              </c:strCache>
              <c:extLst/>
            </c:strRef>
          </c:cat>
          <c:val>
            <c:numRef>
              <c:f>('Comp Graph'!$F$3:$F$4,'Comp Graph'!$F$6,'Comp Graph'!$F$8:$F$11,'Comp Graph'!$F$13:$F$17)</c:f>
              <c:numCache>
                <c:formatCode>"$"#,##0.00_);\("$"#,##0.00\)</c:formatCode>
                <c:ptCount val="11"/>
                <c:pt idx="0">
                  <c:v>21.69</c:v>
                </c:pt>
                <c:pt idx="1">
                  <c:v>21.69</c:v>
                </c:pt>
                <c:pt idx="2">
                  <c:v>16.39</c:v>
                </c:pt>
                <c:pt idx="3">
                  <c:v>16.350000000000001</c:v>
                </c:pt>
                <c:pt idx="4">
                  <c:v>0</c:v>
                </c:pt>
                <c:pt idx="5">
                  <c:v>15.35</c:v>
                </c:pt>
                <c:pt idx="6">
                  <c:v>24</c:v>
                </c:pt>
                <c:pt idx="7">
                  <c:v>15.55</c:v>
                </c:pt>
                <c:pt idx="8">
                  <c:v>20.32</c:v>
                </c:pt>
                <c:pt idx="9">
                  <c:v>13.3</c:v>
                </c:pt>
                <c:pt idx="10">
                  <c:v>16</c:v>
                </c:pt>
              </c:numCache>
              <c:extLst/>
            </c:numRef>
          </c:val>
          <c:extLst>
            <c:ext xmlns:c16="http://schemas.microsoft.com/office/drawing/2014/chart" uri="{C3380CC4-5D6E-409C-BE32-E72D297353CC}">
              <c16:uniqueId val="{0000000B-BFA8-4795-B401-93D3DEE08C2C}"/>
            </c:ext>
          </c:extLst>
        </c:ser>
        <c:ser>
          <c:idx val="5"/>
          <c:order val="5"/>
          <c:tx>
            <c:strRef>
              <c:f>'Comp Graph'!$G$2</c:f>
              <c:strCache>
                <c:ptCount val="1"/>
                <c:pt idx="0">
                  <c:v>Total</c:v>
                </c:pt>
              </c:strCache>
            </c:strRef>
          </c:tx>
          <c:spPr>
            <a:no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 Graph'!$A$3:$A$4,'Comp Graph'!$A$6,'Comp Graph'!$A$8:$A$11,'Comp Graph'!$A$13:$A$17)</c:f>
              <c:strCache>
                <c:ptCount val="11"/>
                <c:pt idx="0">
                  <c:v>Mishawaka (Current)</c:v>
                </c:pt>
                <c:pt idx="1">
                  <c:v>Mishawaka 2026</c:v>
                </c:pt>
                <c:pt idx="2">
                  <c:v>Fishers</c:v>
                </c:pt>
                <c:pt idx="3">
                  <c:v>South Bend</c:v>
                </c:pt>
                <c:pt idx="4">
                  <c:v>Muncie***</c:v>
                </c:pt>
                <c:pt idx="5">
                  <c:v>Carmel</c:v>
                </c:pt>
                <c:pt idx="6">
                  <c:v>Bloomington</c:v>
                </c:pt>
                <c:pt idx="7">
                  <c:v>Noblesville</c:v>
                </c:pt>
                <c:pt idx="8">
                  <c:v>Fort Wayne***</c:v>
                </c:pt>
                <c:pt idx="9">
                  <c:v>Evansville</c:v>
                </c:pt>
                <c:pt idx="10">
                  <c:v>West Lafayette</c:v>
                </c:pt>
              </c:strCache>
              <c:extLst/>
            </c:strRef>
          </c:cat>
          <c:val>
            <c:numRef>
              <c:f>('Comp Graph'!$G$3:$G$4,'Comp Graph'!$G$6,'Comp Graph'!$G$8:$G$11,'Comp Graph'!$G$13:$G$17)</c:f>
              <c:numCache>
                <c:formatCode>"$"#,##0.00_);\("$"#,##0.00\)</c:formatCode>
                <c:ptCount val="11"/>
                <c:pt idx="0">
                  <c:v>228.99</c:v>
                </c:pt>
                <c:pt idx="1">
                  <c:v>235.51999999999998</c:v>
                </c:pt>
                <c:pt idx="2">
                  <c:v>247.03069999999997</c:v>
                </c:pt>
                <c:pt idx="3">
                  <c:v>252.07580000000002</c:v>
                </c:pt>
                <c:pt idx="4">
                  <c:v>259.88900000000001</c:v>
                </c:pt>
                <c:pt idx="5">
                  <c:v>262.02070000000003</c:v>
                </c:pt>
                <c:pt idx="6">
                  <c:v>267.77499999999998</c:v>
                </c:pt>
                <c:pt idx="7">
                  <c:v>273.1207</c:v>
                </c:pt>
                <c:pt idx="8">
                  <c:v>274.5915</c:v>
                </c:pt>
                <c:pt idx="9">
                  <c:v>283.96899999999999</c:v>
                </c:pt>
                <c:pt idx="10">
                  <c:v>290.15070000000003</c:v>
                </c:pt>
              </c:numCache>
              <c:extLst/>
            </c:numRef>
          </c:val>
          <c:extLst>
            <c:ext xmlns:c16="http://schemas.microsoft.com/office/drawing/2014/chart" uri="{C3380CC4-5D6E-409C-BE32-E72D297353CC}">
              <c16:uniqueId val="{0000000C-BFA8-4795-B401-93D3DEE08C2C}"/>
            </c:ext>
          </c:extLst>
        </c:ser>
        <c:dLbls>
          <c:showLegendKey val="0"/>
          <c:showVal val="0"/>
          <c:showCatName val="0"/>
          <c:showSerName val="0"/>
          <c:showPercent val="0"/>
          <c:showBubbleSize val="0"/>
        </c:dLbls>
        <c:gapWidth val="35"/>
        <c:overlap val="100"/>
        <c:axId val="732595791"/>
        <c:axId val="732603951"/>
      </c:barChart>
      <c:catAx>
        <c:axId val="73259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32603951"/>
        <c:crosses val="autoZero"/>
        <c:auto val="1"/>
        <c:lblAlgn val="ctr"/>
        <c:lblOffset val="100"/>
        <c:noMultiLvlLbl val="0"/>
      </c:catAx>
      <c:valAx>
        <c:axId val="732603951"/>
        <c:scaling>
          <c:orientation val="minMax"/>
          <c:max val="350"/>
        </c:scaling>
        <c:delete val="0"/>
        <c:axPos val="l"/>
        <c:majorGridlines>
          <c:spPr>
            <a:ln w="9525" cap="flat" cmpd="sng" algn="ctr">
              <a:solidFill>
                <a:schemeClr val="tx1">
                  <a:lumMod val="15000"/>
                  <a:lumOff val="85000"/>
                </a:schemeClr>
              </a:solidFill>
              <a:round/>
            </a:ln>
            <a:effectLst/>
          </c:spPr>
        </c:majorGridlines>
        <c:numFmt formatCode="&quot;$&quot;#,##0.00_);\(&quot;$&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32595791"/>
        <c:crosses val="autoZero"/>
        <c:crossBetween val="between"/>
      </c:valAx>
      <c:spPr>
        <a:noFill/>
        <a:ln>
          <a:noFill/>
        </a:ln>
        <a:effectLst/>
      </c:spPr>
    </c:plotArea>
    <c:legend>
      <c:legendPos val="b"/>
      <c:legendEntry>
        <c:idx val="5"/>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00">
          <a:solidFill>
            <a:schemeClr val="tx1"/>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0.06098</cdr:x>
      <cdr:y>0.88916</cdr:y>
    </cdr:from>
    <cdr:to>
      <cdr:x>0.95935</cdr:x>
      <cdr:y>0.9619</cdr:y>
    </cdr:to>
    <cdr:sp macro="" textlink="">
      <cdr:nvSpPr>
        <cdr:cNvPr id="2" name="TextBox 1">
          <a:extLst xmlns:a="http://schemas.openxmlformats.org/drawingml/2006/main">
            <a:ext uri="{FF2B5EF4-FFF2-40B4-BE49-F238E27FC236}">
              <a16:creationId xmlns:a16="http://schemas.microsoft.com/office/drawing/2014/main" id="{21218156-70E1-B813-FC74-0C6C7D0BF3F8}"/>
            </a:ext>
          </a:extLst>
        </cdr:cNvPr>
        <cdr:cNvSpPr txBox="1"/>
      </cdr:nvSpPr>
      <cdr:spPr>
        <a:xfrm xmlns:a="http://schemas.openxmlformats.org/drawingml/2006/main">
          <a:off x="571694" y="5705476"/>
          <a:ext cx="8422952" cy="466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kern="1200" dirty="0"/>
            <a:t>Note: Debt</a:t>
          </a:r>
          <a:r>
            <a:rPr lang="en-US" sz="1100" b="1" kern="1200" baseline="0" dirty="0"/>
            <a:t> service - outstanding for 2024 includes reserve transfers.</a:t>
          </a:r>
          <a:endParaRPr lang="en-US" sz="1100" b="1" kern="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32F324C-E580-4491-B03C-5C802238835D}" type="datetimeFigureOut">
              <a:rPr lang="en-US" smtClean="0"/>
              <a:t>11/17/2025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0EA0331-55BC-4126-8373-BF5B8B28EAED}" type="slidenum">
              <a:rPr lang="en-US" smtClean="0"/>
              <a:t>‹#›</a:t>
            </a:fld>
            <a:endParaRPr lang="en-US" dirty="0"/>
          </a:p>
        </p:txBody>
      </p:sp>
    </p:spTree>
    <p:extLst>
      <p:ext uri="{BB962C8B-B14F-4D97-AF65-F5344CB8AC3E}">
        <p14:creationId xmlns:p14="http://schemas.microsoft.com/office/powerpoint/2010/main" val="4154240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to LS failure – what happens</a:t>
            </a:r>
          </a:p>
        </p:txBody>
      </p:sp>
      <p:sp>
        <p:nvSpPr>
          <p:cNvPr id="4" name="Slide Number Placeholder 3"/>
          <p:cNvSpPr>
            <a:spLocks noGrp="1"/>
          </p:cNvSpPr>
          <p:nvPr>
            <p:ph type="sldNum" sz="quarter" idx="5"/>
          </p:nvPr>
        </p:nvSpPr>
        <p:spPr/>
        <p:txBody>
          <a:bodyPr/>
          <a:lstStyle/>
          <a:p>
            <a:fld id="{D0EA0331-55BC-4126-8373-BF5B8B28EAED}" type="slidenum">
              <a:rPr lang="en-US" smtClean="0"/>
              <a:t>5</a:t>
            </a:fld>
            <a:endParaRPr lang="en-US" dirty="0"/>
          </a:p>
        </p:txBody>
      </p:sp>
    </p:spTree>
    <p:extLst>
      <p:ext uri="{BB962C8B-B14F-4D97-AF65-F5344CB8AC3E}">
        <p14:creationId xmlns:p14="http://schemas.microsoft.com/office/powerpoint/2010/main" val="1403937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3650-6398-59BE-3782-F70253DBB9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741A8A-A29E-5F3E-C82F-1A7E19FDAA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F9C5C-A90D-2AD7-7A62-D1164587B79E}"/>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5" name="Footer Placeholder 4">
            <a:extLst>
              <a:ext uri="{FF2B5EF4-FFF2-40B4-BE49-F238E27FC236}">
                <a16:creationId xmlns:a16="http://schemas.microsoft.com/office/drawing/2014/main" id="{5A86B7B2-E3EA-F3D3-DE7F-3C512E1CF73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829E8C-288A-1560-8570-A805BA32EC02}"/>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187715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6D3D-3193-2157-A1CB-A0C834CCB1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396DBF-5D93-8A5F-5F5D-E53D43E72B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E7E67-0001-ABB3-3EF4-23ABCF81AE00}"/>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5" name="Footer Placeholder 4">
            <a:extLst>
              <a:ext uri="{FF2B5EF4-FFF2-40B4-BE49-F238E27FC236}">
                <a16:creationId xmlns:a16="http://schemas.microsoft.com/office/drawing/2014/main" id="{41C01471-95F0-97EC-BDE9-08B5B3673B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8B9C73-D9BB-6782-BD12-2A5E7D1ADC04}"/>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139270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76E663-360A-9973-D18E-1A317FA56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CD4E5C-9BF7-C786-6D38-A03BD012DD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F37671-F46D-F2FA-1E9C-207910C26305}"/>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5" name="Footer Placeholder 4">
            <a:extLst>
              <a:ext uri="{FF2B5EF4-FFF2-40B4-BE49-F238E27FC236}">
                <a16:creationId xmlns:a16="http://schemas.microsoft.com/office/drawing/2014/main" id="{EA460196-3435-8164-02FA-6A1ECCCEBC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445D98-F7E7-B549-0970-BBF3F02CCC1B}"/>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397202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5F4797D0-D53D-4D08-4DEA-28D180D3C7DF}"/>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9" name="Text Placeholder 9">
            <a:extLst>
              <a:ext uri="{FF2B5EF4-FFF2-40B4-BE49-F238E27FC236}">
                <a16:creationId xmlns:a16="http://schemas.microsoft.com/office/drawing/2014/main" id="{25A1324A-BBCE-D3E3-219F-9F46F9968644}"/>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SUBHEAD TEXT</a:t>
            </a:r>
          </a:p>
        </p:txBody>
      </p:sp>
      <p:sp>
        <p:nvSpPr>
          <p:cNvPr id="10" name="Content Placeholder 8">
            <a:extLst>
              <a:ext uri="{FF2B5EF4-FFF2-40B4-BE49-F238E27FC236}">
                <a16:creationId xmlns:a16="http://schemas.microsoft.com/office/drawing/2014/main" id="{FD6FD417-FF6C-8DE1-8804-53CABBC52B02}"/>
              </a:ext>
            </a:extLst>
          </p:cNvPr>
          <p:cNvSpPr>
            <a:spLocks noGrp="1"/>
          </p:cNvSpPr>
          <p:nvPr>
            <p:ph sz="quarter" idx="14"/>
          </p:nvPr>
        </p:nvSpPr>
        <p:spPr>
          <a:xfrm>
            <a:off x="456360" y="1683959"/>
            <a:ext cx="11277495" cy="4579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Image" descr="Image">
            <a:extLst>
              <a:ext uri="{FF2B5EF4-FFF2-40B4-BE49-F238E27FC236}">
                <a16:creationId xmlns:a16="http://schemas.microsoft.com/office/drawing/2014/main" id="{0A7E8099-4E93-85AB-DDA5-2C88356A5B99}"/>
              </a:ext>
            </a:extLst>
          </p:cNvPr>
          <p:cNvPicPr>
            <a:picLocks noChangeAspect="1"/>
          </p:cNvPicPr>
          <p:nvPr userDrawn="1"/>
        </p:nvPicPr>
        <p:blipFill>
          <a:blip r:embed="rId3">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5" name="Slide Number Placeholder 4">
            <a:extLst>
              <a:ext uri="{FF2B5EF4-FFF2-40B4-BE49-F238E27FC236}">
                <a16:creationId xmlns:a16="http://schemas.microsoft.com/office/drawing/2014/main" id="{5F12F23A-F887-4935-DD24-45952FDA2031}"/>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4288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3433B-6222-73AD-5E09-BFBEDE4F2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B142BB1-E7EA-BE8E-ECBC-E46FC22599C7}"/>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bg1"/>
                </a:solidFill>
                <a:latin typeface="Arial Black" panose="020B0604020202020204" pitchFamily="34" charset="0"/>
                <a:cs typeface="Arial Black" panose="020B0604020202020204" pitchFamily="34" charset="0"/>
              </a:defRPr>
            </a:lvl1pPr>
          </a:lstStyle>
          <a:p>
            <a:r>
              <a:rPr lang="en-US"/>
              <a:t>Slide title</a:t>
            </a:r>
          </a:p>
        </p:txBody>
      </p:sp>
      <p:sp>
        <p:nvSpPr>
          <p:cNvPr id="12" name="Text Placeholder 9">
            <a:extLst>
              <a:ext uri="{FF2B5EF4-FFF2-40B4-BE49-F238E27FC236}">
                <a16:creationId xmlns:a16="http://schemas.microsoft.com/office/drawing/2014/main" id="{0EAE2271-A07B-97F9-4617-9E20B6AB2758}"/>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cap="all" spc="200" baseline="0">
                <a:solidFill>
                  <a:schemeClr val="bg1"/>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SUBHEAD TEXT</a:t>
            </a:r>
          </a:p>
        </p:txBody>
      </p:sp>
      <p:sp>
        <p:nvSpPr>
          <p:cNvPr id="13" name="Content Placeholder 8">
            <a:extLst>
              <a:ext uri="{FF2B5EF4-FFF2-40B4-BE49-F238E27FC236}">
                <a16:creationId xmlns:a16="http://schemas.microsoft.com/office/drawing/2014/main" id="{4268A4A5-0D40-5340-5733-BE7708DC978F}"/>
              </a:ext>
            </a:extLst>
          </p:cNvPr>
          <p:cNvSpPr>
            <a:spLocks noGrp="1"/>
          </p:cNvSpPr>
          <p:nvPr>
            <p:ph sz="quarter" idx="14"/>
          </p:nvPr>
        </p:nvSpPr>
        <p:spPr>
          <a:xfrm>
            <a:off x="456360" y="1683959"/>
            <a:ext cx="11277495" cy="4579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a:extLst>
              <a:ext uri="{FF2B5EF4-FFF2-40B4-BE49-F238E27FC236}">
                <a16:creationId xmlns:a16="http://schemas.microsoft.com/office/drawing/2014/main" id="{7D6DB46E-AEC7-8A2A-A7B9-088E10FB64E9}"/>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16" name="Image" descr="Image">
            <a:extLst>
              <a:ext uri="{FF2B5EF4-FFF2-40B4-BE49-F238E27FC236}">
                <a16:creationId xmlns:a16="http://schemas.microsoft.com/office/drawing/2014/main" id="{6AF9B39C-749A-1100-5D97-CC6D697D860D}"/>
              </a:ext>
            </a:extLst>
          </p:cNvPr>
          <p:cNvPicPr>
            <a:picLocks noChangeAspect="1"/>
          </p:cNvPicPr>
          <p:nvPr userDrawn="1"/>
        </p:nvPicPr>
        <p:blipFill>
          <a:blip r:embed="rId3">
            <a:duotone>
              <a:prstClr val="black"/>
              <a:srgbClr val="D9D9D6">
                <a:tint val="45000"/>
                <a:satMod val="400000"/>
              </a:srgbClr>
            </a:duotone>
          </a:blip>
          <a:stretch>
            <a:fillRect/>
          </a:stretch>
        </p:blipFill>
        <p:spPr>
          <a:xfrm>
            <a:off x="11826240" y="6263797"/>
            <a:ext cx="365760" cy="365760"/>
          </a:xfrm>
          <a:prstGeom prst="rect">
            <a:avLst/>
          </a:prstGeom>
          <a:ln w="12700">
            <a:miter lim="400000"/>
          </a:ln>
        </p:spPr>
      </p:pic>
    </p:spTree>
    <p:extLst>
      <p:ext uri="{BB962C8B-B14F-4D97-AF65-F5344CB8AC3E}">
        <p14:creationId xmlns:p14="http://schemas.microsoft.com/office/powerpoint/2010/main" val="157374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FE99-8DBB-2392-1E0F-E237035C6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F563B-F24E-E719-4683-B46EA3AFD5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9B1CD-0C65-08DD-238B-B8415D731CFD}"/>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5" name="Footer Placeholder 4">
            <a:extLst>
              <a:ext uri="{FF2B5EF4-FFF2-40B4-BE49-F238E27FC236}">
                <a16:creationId xmlns:a16="http://schemas.microsoft.com/office/drawing/2014/main" id="{E22C5C1B-5CCE-699A-873D-CE7FD75949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9B6951-EED2-F1DF-3A8E-78066EB49596}"/>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578120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84733-8577-7191-C1F5-3F7517B7F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2C9A9A-0A33-53C9-5CF8-8787FD39C3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F7926C-7727-1172-C63F-926CA0557CB5}"/>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5" name="Footer Placeholder 4">
            <a:extLst>
              <a:ext uri="{FF2B5EF4-FFF2-40B4-BE49-F238E27FC236}">
                <a16:creationId xmlns:a16="http://schemas.microsoft.com/office/drawing/2014/main" id="{AAAA39EC-11C4-1489-6374-2C4C1FBF1D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B8E9B2-ACED-99D4-6978-FD9C0F12FBEB}"/>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60811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3A07-F463-3A15-8D9E-CF39C46ACB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53937F-C107-0135-328E-88D52CE892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86748-D174-C54E-C64B-64956A6525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C06305-43C0-132D-71A1-3E7AE1AA3F4F}"/>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6" name="Footer Placeholder 5">
            <a:extLst>
              <a:ext uri="{FF2B5EF4-FFF2-40B4-BE49-F238E27FC236}">
                <a16:creationId xmlns:a16="http://schemas.microsoft.com/office/drawing/2014/main" id="{A2912079-5DB5-0752-F876-6F33FD2901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6AEF44-BDDE-8BD8-DDAB-D8EEB1F0F4C8}"/>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1457500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60013-4E0E-372F-15E3-513865A4C6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20E74F-A932-D00E-DBC0-8F2134DA8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4E95B2-D511-DD3C-D4DE-4FB45D9E1B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0A816C-EA10-56E8-858B-91C05E7BF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CA7824-C401-4669-461F-1B99E25BAA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E429BB-E386-E6A3-5D4C-F3D6E8FE7134}"/>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8" name="Footer Placeholder 7">
            <a:extLst>
              <a:ext uri="{FF2B5EF4-FFF2-40B4-BE49-F238E27FC236}">
                <a16:creationId xmlns:a16="http://schemas.microsoft.com/office/drawing/2014/main" id="{839B3827-4610-34E2-AEE2-671B5F01520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0E57D6A-5592-58AA-9402-C502858AB3EE}"/>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468873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A3104-59B7-C8EB-5214-59916A91C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8600EA-3242-0CB2-3183-D4DA16138DEC}"/>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4" name="Footer Placeholder 3">
            <a:extLst>
              <a:ext uri="{FF2B5EF4-FFF2-40B4-BE49-F238E27FC236}">
                <a16:creationId xmlns:a16="http://schemas.microsoft.com/office/drawing/2014/main" id="{4716C814-46C8-C78C-2B60-10C14F2FA2C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7E3918A-C9A0-3F93-F716-310B50A858C9}"/>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302212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3D135-8B37-0EDE-B65A-7470CFC7ADAC}"/>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3" name="Footer Placeholder 2">
            <a:extLst>
              <a:ext uri="{FF2B5EF4-FFF2-40B4-BE49-F238E27FC236}">
                <a16:creationId xmlns:a16="http://schemas.microsoft.com/office/drawing/2014/main" id="{F8300CF1-33FA-7D10-2C22-460FAD9A01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03F5710-7FF7-04A0-7E14-7E6FA97A7010}"/>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38932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2507-DDA5-022D-E023-165936A46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B65313-CFC1-9DE5-2D8D-4BB22D9363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4414B-5DAA-2F72-5270-873C5B998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561D53-7719-7CAA-40C9-2E01FE8B0B0D}"/>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6" name="Footer Placeholder 5">
            <a:extLst>
              <a:ext uri="{FF2B5EF4-FFF2-40B4-BE49-F238E27FC236}">
                <a16:creationId xmlns:a16="http://schemas.microsoft.com/office/drawing/2014/main" id="{DF6D584D-5ED4-C59F-B1D2-9C443AC5B1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B98CB9-ABD7-5A4C-FE00-58C15DCD99A2}"/>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182951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3E9FF-065F-7532-FE9D-7CB68E352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B860AD-2F61-08BE-30A6-5C85FF7146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C5EC543-5FAA-76D1-ECB6-DBB01A103A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31BE6E-DE5A-E7D0-1CC8-4F1CEE7C8760}"/>
              </a:ext>
            </a:extLst>
          </p:cNvPr>
          <p:cNvSpPr>
            <a:spLocks noGrp="1"/>
          </p:cNvSpPr>
          <p:nvPr>
            <p:ph type="dt" sz="half" idx="10"/>
          </p:nvPr>
        </p:nvSpPr>
        <p:spPr/>
        <p:txBody>
          <a:bodyPr/>
          <a:lstStyle/>
          <a:p>
            <a:fld id="{A1D6387D-7D26-4E96-92FC-BF59D04F39B3}" type="datetimeFigureOut">
              <a:rPr lang="en-US" smtClean="0"/>
              <a:t>11/17/2025</a:t>
            </a:fld>
            <a:endParaRPr lang="en-US" dirty="0"/>
          </a:p>
        </p:txBody>
      </p:sp>
      <p:sp>
        <p:nvSpPr>
          <p:cNvPr id="6" name="Footer Placeholder 5">
            <a:extLst>
              <a:ext uri="{FF2B5EF4-FFF2-40B4-BE49-F238E27FC236}">
                <a16:creationId xmlns:a16="http://schemas.microsoft.com/office/drawing/2014/main" id="{0DEE1FCA-1EA1-D15A-9DA8-EBC0DE1D6C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26BA72-196A-7D10-47EF-61DA30CADD2E}"/>
              </a:ext>
            </a:extLst>
          </p:cNvPr>
          <p:cNvSpPr>
            <a:spLocks noGrp="1"/>
          </p:cNvSpPr>
          <p:nvPr>
            <p:ph type="sldNum" sz="quarter" idx="12"/>
          </p:nvPr>
        </p:nvSpPr>
        <p:spPr/>
        <p:txBody>
          <a:bodyPr/>
          <a:lstStyle/>
          <a:p>
            <a:fld id="{4090037B-F5C1-4F5A-98F6-C9909B689EE7}" type="slidenum">
              <a:rPr lang="en-US" smtClean="0"/>
              <a:t>‹#›</a:t>
            </a:fld>
            <a:endParaRPr lang="en-US" dirty="0"/>
          </a:p>
        </p:txBody>
      </p:sp>
    </p:spTree>
    <p:extLst>
      <p:ext uri="{BB962C8B-B14F-4D97-AF65-F5344CB8AC3E}">
        <p14:creationId xmlns:p14="http://schemas.microsoft.com/office/powerpoint/2010/main" val="99862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204DF0-C62C-09A5-A2F5-401CC38D4E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9A6D57-3FB4-487A-B0E1-6DEC16F47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B61D1-EFAF-56A0-043C-77A1D827D4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D6387D-7D26-4E96-92FC-BF59D04F39B3}" type="datetimeFigureOut">
              <a:rPr lang="en-US" smtClean="0"/>
              <a:t>11/17/2025</a:t>
            </a:fld>
            <a:endParaRPr lang="en-US" dirty="0"/>
          </a:p>
        </p:txBody>
      </p:sp>
      <p:sp>
        <p:nvSpPr>
          <p:cNvPr id="5" name="Footer Placeholder 4">
            <a:extLst>
              <a:ext uri="{FF2B5EF4-FFF2-40B4-BE49-F238E27FC236}">
                <a16:creationId xmlns:a16="http://schemas.microsoft.com/office/drawing/2014/main" id="{FB357045-3BC1-145F-8A53-892B35966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AAE95D1-55C5-910E-48D5-5C3ACA6F5E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90037B-F5C1-4F5A-98F6-C9909B689EE7}" type="slidenum">
              <a:rPr lang="en-US" smtClean="0"/>
              <a:t>‹#›</a:t>
            </a:fld>
            <a:endParaRPr lang="en-US" dirty="0"/>
          </a:p>
        </p:txBody>
      </p:sp>
    </p:spTree>
    <p:extLst>
      <p:ext uri="{BB962C8B-B14F-4D97-AF65-F5344CB8AC3E}">
        <p14:creationId xmlns:p14="http://schemas.microsoft.com/office/powerpoint/2010/main" val="180556233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E97898-33D1-FD6D-755F-9F88AC84834D}"/>
              </a:ext>
            </a:extLst>
          </p:cNvPr>
          <p:cNvSpPr txBox="1"/>
          <p:nvPr/>
        </p:nvSpPr>
        <p:spPr>
          <a:xfrm>
            <a:off x="896089" y="6166772"/>
            <a:ext cx="10398035" cy="646331"/>
          </a:xfrm>
          <a:prstGeom prst="rect">
            <a:avLst/>
          </a:prstGeom>
          <a:noFill/>
        </p:spPr>
        <p:txBody>
          <a:bodyPr wrap="square">
            <a:spAutoFit/>
          </a:bodyPr>
          <a:lstStyle/>
          <a:p>
            <a:r>
              <a:rPr lang="en-US" sz="900" dirty="0">
                <a:solidFill>
                  <a:schemeClr val="bg1"/>
                </a:solidFill>
                <a:effectLst/>
                <a:latin typeface="Arial" panose="020B0604020202020204" pitchFamily="34" charset="0"/>
                <a:cs typeface="Arial" panose="020B0604020202020204" pitchFamily="34" charset="0"/>
              </a:rPr>
              <a:t>Baker Tilly Municipal Advisors, LLC is a registered municipal advisor and controlled subsidiary of Baker Tilly Advisory Group, LP. Baker Tilly Advisory Group, LP and Baker Tilly US, LLP, trading as Baker Tilly, operate under an alternative practice structure and are members of the global network of Baker Tilly International Ltd., the members of which are separate and independent legal entities. Baker Tilly US, LLP is a licensed CPA firm and provides assurance services to its clients. Baker Tilly Advisory Group, LP and its subsidiary entities provide tax and consulting services to their clients and are not licensed CPA firms.</a:t>
            </a:r>
            <a:r>
              <a:rPr lang="en-US" sz="900" dirty="0">
                <a:solidFill>
                  <a:schemeClr val="bg1"/>
                </a:solidFill>
                <a:latin typeface="Arial" panose="020B0604020202020204" pitchFamily="34" charset="0"/>
                <a:cs typeface="Arial" panose="020B0604020202020204" pitchFamily="34" charset="0"/>
              </a:rPr>
              <a:t> </a:t>
            </a:r>
            <a:r>
              <a:rPr lang="en-US" sz="900" dirty="0">
                <a:solidFill>
                  <a:schemeClr val="bg1"/>
                </a:solidFill>
                <a:effectLst/>
                <a:latin typeface="Arial" panose="020B0604020202020204" pitchFamily="34" charset="0"/>
                <a:cs typeface="Arial" panose="020B0604020202020204" pitchFamily="34" charset="0"/>
              </a:rPr>
              <a:t>© 2025 Baker Tilly Advisory Group, LP</a:t>
            </a:r>
            <a:endParaRPr lang="en-US" sz="1000" dirty="0">
              <a:solidFill>
                <a:schemeClr val="bg1"/>
              </a:solidFill>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F050E08-AA51-1FC5-343B-56D2B9BAA6EC}"/>
              </a:ext>
            </a:extLst>
          </p:cNvPr>
          <p:cNvSpPr txBox="1"/>
          <p:nvPr/>
        </p:nvSpPr>
        <p:spPr>
          <a:xfrm>
            <a:off x="896089" y="576514"/>
            <a:ext cx="7255873" cy="2677656"/>
          </a:xfrm>
          <a:prstGeom prst="rect">
            <a:avLst/>
          </a:prstGeom>
          <a:noFill/>
        </p:spPr>
        <p:txBody>
          <a:bodyPr wrap="square">
            <a:spAutoFit/>
          </a:bodyPr>
          <a:lstStyle/>
          <a:p>
            <a:r>
              <a:rPr lang="en-US" sz="3200" dirty="0">
                <a:latin typeface="Arial Black" panose="020B0A04020102020204" pitchFamily="34" charset="0"/>
              </a:rPr>
              <a:t>City of Mishawaka, Indiana</a:t>
            </a:r>
          </a:p>
          <a:p>
            <a:endParaRPr lang="en-US" sz="4000" dirty="0">
              <a:latin typeface="Arial Black" panose="020B0A04020102020204" pitchFamily="34" charset="0"/>
            </a:endParaRPr>
          </a:p>
          <a:p>
            <a:r>
              <a:rPr lang="en-US" sz="3200" dirty="0">
                <a:latin typeface="Arial Black" panose="020B0A04020102020204" pitchFamily="34" charset="0"/>
              </a:rPr>
              <a:t>Mishawaka Municipal Sewage Works Comprehensive Rate Plan Summary</a:t>
            </a:r>
          </a:p>
        </p:txBody>
      </p:sp>
      <p:sp>
        <p:nvSpPr>
          <p:cNvPr id="9" name="TextBox 8">
            <a:extLst>
              <a:ext uri="{FF2B5EF4-FFF2-40B4-BE49-F238E27FC236}">
                <a16:creationId xmlns:a16="http://schemas.microsoft.com/office/drawing/2014/main" id="{3EEDDE0D-D399-3044-4967-A6FECC37B2B6}"/>
              </a:ext>
            </a:extLst>
          </p:cNvPr>
          <p:cNvSpPr txBox="1"/>
          <p:nvPr/>
        </p:nvSpPr>
        <p:spPr>
          <a:xfrm>
            <a:off x="896089" y="3145932"/>
            <a:ext cx="5738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rial" panose="020B0604020202020204" pitchFamily="34" charset="0"/>
                <a:cs typeface="Arial" panose="020B0604020202020204" pitchFamily="34" charset="0"/>
              </a:rPr>
              <a:t>November 17</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2025</a:t>
            </a:r>
          </a:p>
        </p:txBody>
      </p:sp>
    </p:spTree>
    <p:extLst>
      <p:ext uri="{BB962C8B-B14F-4D97-AF65-F5344CB8AC3E}">
        <p14:creationId xmlns:p14="http://schemas.microsoft.com/office/powerpoint/2010/main" val="406694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7C5F4-0219-8D80-723D-8027E4B082C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130C37-6997-8477-CCFB-4627550C661B}"/>
              </a:ext>
            </a:extLst>
          </p:cNvPr>
          <p:cNvSpPr>
            <a:spLocks noGrp="1"/>
          </p:cNvSpPr>
          <p:nvPr>
            <p:ph sz="quarter" idx="14"/>
          </p:nvPr>
        </p:nvSpPr>
        <p:spPr>
          <a:xfrm>
            <a:off x="456360" y="1136076"/>
            <a:ext cx="11277495" cy="5382883"/>
          </a:xfrm>
        </p:spPr>
        <p:txBody>
          <a:bodyPr>
            <a:normAutofit/>
          </a:bodyPr>
          <a:lstStyle/>
          <a:p>
            <a:pPr lvl="1">
              <a:lnSpc>
                <a:spcPct val="120000"/>
              </a:lnSpc>
            </a:pPr>
            <a:r>
              <a:rPr lang="en-US" sz="1600" b="1" dirty="0">
                <a:latin typeface="Arial" panose="020B0604020202020204" pitchFamily="34" charset="0"/>
                <a:cs typeface="Times New Roman" panose="02020603050405020304" pitchFamily="18" charset="0"/>
              </a:rPr>
              <a:t>Established to protect Mishawaka property owners from the unexpected and often significant costs of repairing and/or replacing private sewer laterals — the underground pipes that connect individual homes to the City’s main sewer system.</a:t>
            </a:r>
          </a:p>
          <a:p>
            <a:pPr lvl="1">
              <a:lnSpc>
                <a:spcPct val="120000"/>
              </a:lnSpc>
            </a:pPr>
            <a:endParaRPr lang="en-US" sz="1600" b="1" dirty="0">
              <a:latin typeface="Arial" panose="020B0604020202020204" pitchFamily="34" charset="0"/>
              <a:cs typeface="Times New Roman" panose="02020603050405020304" pitchFamily="18" charset="0"/>
            </a:endParaRPr>
          </a:p>
          <a:p>
            <a:pPr lvl="1">
              <a:lnSpc>
                <a:spcPct val="120000"/>
              </a:lnSpc>
            </a:pPr>
            <a:r>
              <a:rPr lang="en-US" sz="1600" b="1" dirty="0">
                <a:latin typeface="Arial" panose="020B0604020202020204" pitchFamily="34" charset="0"/>
                <a:ea typeface="Times New Roman" panose="02020603050405020304" pitchFamily="18" charset="0"/>
                <a:cs typeface="Times New Roman" panose="02020603050405020304" pitchFamily="18" charset="0"/>
              </a:rPr>
              <a:t>Failure of lines can lead to repair costs that can vary from several thousand dollars to over $10,000 depending on depth, materials and site conditions. </a:t>
            </a:r>
          </a:p>
          <a:p>
            <a:pPr lvl="1">
              <a:lnSpc>
                <a:spcPct val="120000"/>
              </a:lnSpc>
            </a:pPr>
            <a:endParaRPr lang="en-US" sz="1600" b="1" dirty="0">
              <a:latin typeface="Arial" panose="020B0604020202020204" pitchFamily="34" charset="0"/>
              <a:ea typeface="Times New Roman" panose="02020603050405020304" pitchFamily="18" charset="0"/>
              <a:cs typeface="Times New Roman" panose="02020603050405020304" pitchFamily="18" charset="0"/>
            </a:endParaRPr>
          </a:p>
          <a:p>
            <a:pPr lvl="1">
              <a:lnSpc>
                <a:spcPct val="120000"/>
              </a:lnSpc>
            </a:pPr>
            <a:r>
              <a:rPr lang="en-US" sz="1600" b="1" dirty="0">
                <a:latin typeface="Arial" panose="020B0604020202020204" pitchFamily="34" charset="0"/>
                <a:ea typeface="Times New Roman" panose="02020603050405020304" pitchFamily="18" charset="0"/>
                <a:cs typeface="Times New Roman" panose="02020603050405020304" pitchFamily="18" charset="0"/>
              </a:rPr>
              <a:t>Many homeowner insurance policies do not cover the underground pipes.</a:t>
            </a:r>
          </a:p>
          <a:p>
            <a:pPr lvl="1">
              <a:lnSpc>
                <a:spcPct val="120000"/>
              </a:lnSpc>
            </a:pPr>
            <a:endParaRPr lang="en-US" sz="1600" b="1" dirty="0">
              <a:latin typeface="Arial" panose="020B0604020202020204" pitchFamily="34" charset="0"/>
              <a:ea typeface="Times New Roman" panose="02020603050405020304" pitchFamily="18" charset="0"/>
              <a:cs typeface="Times New Roman" panose="02020603050405020304" pitchFamily="18" charset="0"/>
            </a:endParaRPr>
          </a:p>
          <a:p>
            <a:pPr lvl="1">
              <a:lnSpc>
                <a:spcPct val="120000"/>
              </a:lnSpc>
            </a:pPr>
            <a:r>
              <a:rPr lang="en-US" sz="1600" b="1" dirty="0">
                <a:latin typeface="Arial" panose="020B0604020202020204" pitchFamily="34" charset="0"/>
                <a:ea typeface="Times New Roman" panose="02020603050405020304" pitchFamily="18" charset="0"/>
                <a:cs typeface="Times New Roman" panose="02020603050405020304" pitchFamily="18" charset="0"/>
              </a:rPr>
              <a:t>Ensures residents are protected from the forementioned devastating costs.</a:t>
            </a:r>
          </a:p>
          <a:p>
            <a:pPr lvl="1">
              <a:lnSpc>
                <a:spcPct val="120000"/>
              </a:lnSpc>
            </a:pPr>
            <a:endParaRPr lang="en-US" sz="1600" b="1" dirty="0">
              <a:latin typeface="Arial" panose="020B0604020202020204" pitchFamily="34" charset="0"/>
              <a:ea typeface="Times New Roman" panose="02020603050405020304" pitchFamily="18" charset="0"/>
              <a:cs typeface="Times New Roman" panose="02020603050405020304" pitchFamily="18" charset="0"/>
            </a:endParaRPr>
          </a:p>
          <a:p>
            <a:pPr lvl="1">
              <a:lnSpc>
                <a:spcPct val="120000"/>
              </a:lnSpc>
            </a:pPr>
            <a:r>
              <a:rPr lang="en-US" sz="1600" b="1" dirty="0">
                <a:latin typeface="Arial" panose="020B0604020202020204" pitchFamily="34" charset="0"/>
                <a:ea typeface="Times New Roman" panose="02020603050405020304" pitchFamily="18" charset="0"/>
                <a:cs typeface="Times New Roman" panose="02020603050405020304" pitchFamily="18" charset="0"/>
              </a:rPr>
              <a:t>Aids the City to avoid environmental risks from untreated sewer and groundwater infiltration.</a:t>
            </a:r>
          </a:p>
          <a:p>
            <a:pPr marL="457200" lvl="1" indent="0">
              <a:lnSpc>
                <a:spcPct val="120000"/>
              </a:lnSpc>
              <a:buNone/>
            </a:pPr>
            <a:endParaRPr lang="en-US" sz="1600" b="1" dirty="0">
              <a:latin typeface="Arial" panose="020B0604020202020204" pitchFamily="34" charset="0"/>
              <a:ea typeface="Times New Roman" panose="02020603050405020304" pitchFamily="18" charset="0"/>
              <a:cs typeface="Times New Roman" panose="02020603050405020304" pitchFamily="18" charset="0"/>
            </a:endParaRPr>
          </a:p>
          <a:p>
            <a:pPr lvl="1">
              <a:lnSpc>
                <a:spcPct val="120000"/>
              </a:lnSpc>
            </a:pPr>
            <a:r>
              <a:rPr lang="en-US" sz="1600" b="1" dirty="0">
                <a:latin typeface="Arial" panose="020B0604020202020204" pitchFamily="34" charset="0"/>
                <a:ea typeface="Times New Roman" panose="02020603050405020304" pitchFamily="18" charset="0"/>
                <a:cs typeface="Times New Roman" panose="02020603050405020304" pitchFamily="18" charset="0"/>
              </a:rPr>
              <a:t>One time increase in 2026 ensures the financial stability of the program to continue to protect homeowners and the environment from potential significant, unforeseen financial impact</a:t>
            </a:r>
          </a:p>
          <a:p>
            <a:pPr lvl="1"/>
            <a:endParaRPr lang="en-US" dirty="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BA1610B4-4D52-1D1F-4469-8DF4A8356C7B}"/>
              </a:ext>
            </a:extLst>
          </p:cNvPr>
          <p:cNvSpPr txBox="1">
            <a:spLocks/>
          </p:cNvSpPr>
          <p:nvPr/>
        </p:nvSpPr>
        <p:spPr>
          <a:xfrm>
            <a:off x="837307" y="487726"/>
            <a:ext cx="10515600" cy="1325563"/>
          </a:xfrm>
          <a:prstGeom prst="rect">
            <a:avLst/>
          </a:prstGeom>
        </p:spPr>
        <p:txBody>
          <a:bodyPr vert="horz" wrap="square" lIns="0" tIns="91440" rIns="0" bIns="0" rtlCol="0" anchor="t" anchorCtr="0">
            <a:norm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800" u="sng" dirty="0">
                <a:latin typeface="Arial Black" panose="020B0A04020102020204" pitchFamily="34" charset="0"/>
                <a:cs typeface="Arial" panose="020B0604020202020204" pitchFamily="34" charset="0"/>
              </a:rPr>
              <a:t>Residential Sewer Insurance Program</a:t>
            </a:r>
          </a:p>
          <a:p>
            <a:pPr algn="ctr"/>
            <a:endParaRPr lang="en-US"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30DD960B-D6A7-B300-613D-A4CE9049207D}"/>
              </a:ext>
            </a:extLst>
          </p:cNvPr>
          <p:cNvSpPr>
            <a:spLocks noGrp="1"/>
          </p:cNvSpPr>
          <p:nvPr>
            <p:ph type="body" sz="quarter" idx="13"/>
          </p:nvPr>
        </p:nvSpPr>
        <p:spPr>
          <a:xfrm>
            <a:off x="839093" y="293827"/>
            <a:ext cx="11277496" cy="193899"/>
          </a:xfrm>
        </p:spPr>
        <p:txBody>
          <a:bodyPr/>
          <a:lstStyle/>
          <a:p>
            <a:pPr algn="ctr"/>
            <a:r>
              <a:rPr lang="en-US" dirty="0"/>
              <a:t>Mishawaka (Indiana) Municipal sewage works</a:t>
            </a:r>
          </a:p>
        </p:txBody>
      </p:sp>
    </p:spTree>
    <p:extLst>
      <p:ext uri="{BB962C8B-B14F-4D97-AF65-F5344CB8AC3E}">
        <p14:creationId xmlns:p14="http://schemas.microsoft.com/office/powerpoint/2010/main" val="4002683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B34D-0CAF-688D-274B-5218F97CE298}"/>
              </a:ext>
            </a:extLst>
          </p:cNvPr>
          <p:cNvSpPr>
            <a:spLocks noGrp="1"/>
          </p:cNvSpPr>
          <p:nvPr>
            <p:ph type="title"/>
          </p:nvPr>
        </p:nvSpPr>
        <p:spPr/>
        <p:txBody>
          <a:bodyPr/>
          <a:lstStyle/>
          <a:p>
            <a:pPr algn="ctr"/>
            <a:r>
              <a:rPr lang="en-US" u="sng" dirty="0"/>
              <a:t>Estimated Annual Expenses - Breakdown</a:t>
            </a:r>
          </a:p>
        </p:txBody>
      </p:sp>
      <p:sp>
        <p:nvSpPr>
          <p:cNvPr id="5" name="Text Placeholder 2">
            <a:extLst>
              <a:ext uri="{FF2B5EF4-FFF2-40B4-BE49-F238E27FC236}">
                <a16:creationId xmlns:a16="http://schemas.microsoft.com/office/drawing/2014/main" id="{038D370A-8171-FAEF-2DA7-A97A2F573562}"/>
              </a:ext>
            </a:extLst>
          </p:cNvPr>
          <p:cNvSpPr>
            <a:spLocks noGrp="1"/>
          </p:cNvSpPr>
          <p:nvPr>
            <p:ph type="body" sz="quarter" idx="13"/>
          </p:nvPr>
        </p:nvSpPr>
        <p:spPr>
          <a:xfrm>
            <a:off x="455613" y="481013"/>
            <a:ext cx="11277600" cy="193675"/>
          </a:xfrm>
        </p:spPr>
        <p:txBody>
          <a:bodyPr/>
          <a:lstStyle/>
          <a:p>
            <a:pPr algn="ctr"/>
            <a:r>
              <a:rPr lang="en-US" dirty="0"/>
              <a:t>Mishawaka (Indiana) Municipal sewage works</a:t>
            </a:r>
          </a:p>
        </p:txBody>
      </p:sp>
      <p:graphicFrame>
        <p:nvGraphicFramePr>
          <p:cNvPr id="3" name="Chart 2">
            <a:extLst>
              <a:ext uri="{FF2B5EF4-FFF2-40B4-BE49-F238E27FC236}">
                <a16:creationId xmlns:a16="http://schemas.microsoft.com/office/drawing/2014/main" id="{9C5EEDB8-888D-845D-4325-BA16AF6E6C18}"/>
              </a:ext>
            </a:extLst>
          </p:cNvPr>
          <p:cNvGraphicFramePr>
            <a:graphicFrameLocks/>
          </p:cNvGraphicFramePr>
          <p:nvPr>
            <p:extLst>
              <p:ext uri="{D42A27DB-BD31-4B8C-83A1-F6EECF244321}">
                <p14:modId xmlns:p14="http://schemas.microsoft.com/office/powerpoint/2010/main" val="2435864884"/>
              </p:ext>
            </p:extLst>
          </p:nvPr>
        </p:nvGraphicFramePr>
        <p:xfrm>
          <a:off x="455613" y="1243299"/>
          <a:ext cx="11277495" cy="52092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6647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D7BA-DAC0-CF4A-4C4D-7C5C73458192}"/>
              </a:ext>
            </a:extLst>
          </p:cNvPr>
          <p:cNvSpPr>
            <a:spLocks noGrp="1"/>
          </p:cNvSpPr>
          <p:nvPr>
            <p:ph type="title"/>
          </p:nvPr>
        </p:nvSpPr>
        <p:spPr/>
        <p:txBody>
          <a:bodyPr/>
          <a:lstStyle/>
          <a:p>
            <a:pPr algn="ctr"/>
            <a:r>
              <a:rPr lang="en-US" dirty="0"/>
              <a:t>Estimated Expenses - Breakdown</a:t>
            </a:r>
          </a:p>
        </p:txBody>
      </p:sp>
      <p:sp>
        <p:nvSpPr>
          <p:cNvPr id="3" name="Text Placeholder 2">
            <a:extLst>
              <a:ext uri="{FF2B5EF4-FFF2-40B4-BE49-F238E27FC236}">
                <a16:creationId xmlns:a16="http://schemas.microsoft.com/office/drawing/2014/main" id="{B6329A14-B840-6B20-B82F-9FD8E548029E}"/>
              </a:ext>
            </a:extLst>
          </p:cNvPr>
          <p:cNvSpPr>
            <a:spLocks noGrp="1"/>
          </p:cNvSpPr>
          <p:nvPr>
            <p:ph type="body" sz="quarter" idx="13"/>
          </p:nvPr>
        </p:nvSpPr>
        <p:spPr>
          <a:xfrm>
            <a:off x="456360" y="480395"/>
            <a:ext cx="11277496" cy="193899"/>
          </a:xfrm>
        </p:spPr>
        <p:txBody>
          <a:bodyPr/>
          <a:lstStyle/>
          <a:p>
            <a:pPr algn="ctr"/>
            <a:r>
              <a:rPr lang="en-US" dirty="0"/>
              <a:t>Mishawaka (Indiana) Municipal sewage works</a:t>
            </a:r>
          </a:p>
        </p:txBody>
      </p:sp>
      <p:pic>
        <p:nvPicPr>
          <p:cNvPr id="6" name="Content Placeholder 5" descr="A close up of a dollar bill&#10;&#10;AI-generated content may be incorrect.">
            <a:extLst>
              <a:ext uri="{FF2B5EF4-FFF2-40B4-BE49-F238E27FC236}">
                <a16:creationId xmlns:a16="http://schemas.microsoft.com/office/drawing/2014/main" id="{5AE54A5E-0823-A1D6-EB57-147474668F4F}"/>
              </a:ext>
            </a:extLst>
          </p:cNvPr>
          <p:cNvPicPr>
            <a:picLocks noGrp="1" noChangeAspect="1"/>
          </p:cNvPicPr>
          <p:nvPr>
            <p:ph sz="quarter" idx="14"/>
          </p:nvPr>
        </p:nvPicPr>
        <p:blipFill>
          <a:blip r:embed="rId2" cstate="screen">
            <a:extLst>
              <a:ext uri="{28A0092B-C50C-407E-A947-70E740481C1C}">
                <a14:useLocalDpi xmlns:a14="http://schemas.microsoft.com/office/drawing/2010/main" val="0"/>
              </a:ext>
            </a:extLst>
          </a:blip>
          <a:stretch>
            <a:fillRect/>
          </a:stretch>
        </p:blipFill>
        <p:spPr>
          <a:xfrm rot="16200000">
            <a:off x="1305190" y="2643463"/>
            <a:ext cx="5018581" cy="2185173"/>
          </a:xfrm>
        </p:spPr>
      </p:pic>
      <p:sp>
        <p:nvSpPr>
          <p:cNvPr id="7" name="TextBox 6">
            <a:extLst>
              <a:ext uri="{FF2B5EF4-FFF2-40B4-BE49-F238E27FC236}">
                <a16:creationId xmlns:a16="http://schemas.microsoft.com/office/drawing/2014/main" id="{F9F3F4FF-F24B-84D7-F3B3-7119871EB2A7}"/>
              </a:ext>
            </a:extLst>
          </p:cNvPr>
          <p:cNvSpPr txBox="1"/>
          <p:nvPr/>
        </p:nvSpPr>
        <p:spPr>
          <a:xfrm>
            <a:off x="1741714" y="6368897"/>
            <a:ext cx="5956663" cy="400110"/>
          </a:xfrm>
          <a:prstGeom prst="rect">
            <a:avLst/>
          </a:prstGeom>
          <a:solidFill>
            <a:schemeClr val="tx1"/>
          </a:solidFill>
        </p:spPr>
        <p:txBody>
          <a:bodyPr wrap="square" rtlCol="0">
            <a:spAutoFit/>
          </a:bodyPr>
          <a:lstStyle/>
          <a:p>
            <a:pPr algn="ctr"/>
            <a:r>
              <a:rPr lang="en-US" sz="2000" b="1" dirty="0">
                <a:solidFill>
                  <a:schemeClr val="bg1"/>
                </a:solidFill>
              </a:rPr>
              <a:t>Based on Fiscal Year 2026 Estimates</a:t>
            </a:r>
          </a:p>
        </p:txBody>
      </p:sp>
      <p:sp>
        <p:nvSpPr>
          <p:cNvPr id="8" name="Rectangle 7">
            <a:extLst>
              <a:ext uri="{FF2B5EF4-FFF2-40B4-BE49-F238E27FC236}">
                <a16:creationId xmlns:a16="http://schemas.microsoft.com/office/drawing/2014/main" id="{F2B7CFE5-791F-81A2-173B-384299A8CC71}"/>
              </a:ext>
            </a:extLst>
          </p:cNvPr>
          <p:cNvSpPr/>
          <p:nvPr/>
        </p:nvSpPr>
        <p:spPr>
          <a:xfrm>
            <a:off x="456360" y="1448445"/>
            <a:ext cx="1999456" cy="7460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7652EA-68D8-9F77-2A19-64A5BB0E846A}"/>
              </a:ext>
            </a:extLst>
          </p:cNvPr>
          <p:cNvSpPr/>
          <p:nvPr/>
        </p:nvSpPr>
        <p:spPr>
          <a:xfrm>
            <a:off x="456361" y="3267876"/>
            <a:ext cx="1963170" cy="7651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98FDC52-6641-CA68-343C-9F5575A4D31B}"/>
              </a:ext>
            </a:extLst>
          </p:cNvPr>
          <p:cNvSpPr/>
          <p:nvPr/>
        </p:nvSpPr>
        <p:spPr>
          <a:xfrm>
            <a:off x="456360" y="4225965"/>
            <a:ext cx="1935517" cy="83908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F1868AB-4A4C-429D-D58F-B6D99EDCADBD}"/>
              </a:ext>
            </a:extLst>
          </p:cNvPr>
          <p:cNvSpPr/>
          <p:nvPr/>
        </p:nvSpPr>
        <p:spPr>
          <a:xfrm>
            <a:off x="456360" y="5286732"/>
            <a:ext cx="1971259" cy="86047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8060F62-8EBE-C340-0826-B7CB1821CE06}"/>
              </a:ext>
            </a:extLst>
          </p:cNvPr>
          <p:cNvSpPr/>
          <p:nvPr/>
        </p:nvSpPr>
        <p:spPr>
          <a:xfrm rot="5400000">
            <a:off x="2449310" y="1658637"/>
            <a:ext cx="179408" cy="182880"/>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C34C7133-9220-0AD2-B012-4BF6BA02F570}"/>
              </a:ext>
            </a:extLst>
          </p:cNvPr>
          <p:cNvSpPr/>
          <p:nvPr/>
        </p:nvSpPr>
        <p:spPr>
          <a:xfrm rot="5400000">
            <a:off x="2421266" y="3472215"/>
            <a:ext cx="179408" cy="182880"/>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84C401D4-1408-0AAA-BFA4-7117204B1272}"/>
              </a:ext>
            </a:extLst>
          </p:cNvPr>
          <p:cNvSpPr/>
          <p:nvPr/>
        </p:nvSpPr>
        <p:spPr>
          <a:xfrm rot="5400000">
            <a:off x="2393612" y="4485768"/>
            <a:ext cx="179408" cy="182880"/>
          </a:xfrm>
          <a:prstGeom prs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16">
            <a:extLst>
              <a:ext uri="{FF2B5EF4-FFF2-40B4-BE49-F238E27FC236}">
                <a16:creationId xmlns:a16="http://schemas.microsoft.com/office/drawing/2014/main" id="{F2C61382-29D3-0403-AC1C-0D3462F9C281}"/>
              </a:ext>
            </a:extLst>
          </p:cNvPr>
          <p:cNvSpPr/>
          <p:nvPr/>
        </p:nvSpPr>
        <p:spPr>
          <a:xfrm rot="5400000">
            <a:off x="2429355" y="5643565"/>
            <a:ext cx="179408" cy="182880"/>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AC7AF94-7488-0052-A2EA-20CE7BEB53E4}"/>
              </a:ext>
            </a:extLst>
          </p:cNvPr>
          <p:cNvSpPr txBox="1"/>
          <p:nvPr/>
        </p:nvSpPr>
        <p:spPr>
          <a:xfrm>
            <a:off x="5785092" y="1663611"/>
            <a:ext cx="4857342"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Operating Expenses</a:t>
            </a:r>
          </a:p>
        </p:txBody>
      </p:sp>
      <p:sp>
        <p:nvSpPr>
          <p:cNvPr id="20" name="TextBox 19">
            <a:extLst>
              <a:ext uri="{FF2B5EF4-FFF2-40B4-BE49-F238E27FC236}">
                <a16:creationId xmlns:a16="http://schemas.microsoft.com/office/drawing/2014/main" id="{FA9EA930-6BAE-3DDF-9D2C-92A02312D505}"/>
              </a:ext>
            </a:extLst>
          </p:cNvPr>
          <p:cNvSpPr txBox="1"/>
          <p:nvPr/>
        </p:nvSpPr>
        <p:spPr>
          <a:xfrm>
            <a:off x="5201343" y="3405029"/>
            <a:ext cx="6331217"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Bond Repayments and Reserve</a:t>
            </a:r>
          </a:p>
        </p:txBody>
      </p:sp>
      <p:sp>
        <p:nvSpPr>
          <p:cNvPr id="21" name="TextBox 20">
            <a:extLst>
              <a:ext uri="{FF2B5EF4-FFF2-40B4-BE49-F238E27FC236}">
                <a16:creationId xmlns:a16="http://schemas.microsoft.com/office/drawing/2014/main" id="{5C3DD639-1379-1B8C-3851-CD80794438BA}"/>
              </a:ext>
            </a:extLst>
          </p:cNvPr>
          <p:cNvSpPr txBox="1"/>
          <p:nvPr/>
        </p:nvSpPr>
        <p:spPr>
          <a:xfrm>
            <a:off x="5239505" y="5347655"/>
            <a:ext cx="540292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Payment in Lieu of Taxes</a:t>
            </a:r>
          </a:p>
        </p:txBody>
      </p:sp>
      <p:sp>
        <p:nvSpPr>
          <p:cNvPr id="22" name="TextBox 21">
            <a:extLst>
              <a:ext uri="{FF2B5EF4-FFF2-40B4-BE49-F238E27FC236}">
                <a16:creationId xmlns:a16="http://schemas.microsoft.com/office/drawing/2014/main" id="{09DE1AA7-CFC5-E7A6-B984-80120E514709}"/>
              </a:ext>
            </a:extLst>
          </p:cNvPr>
          <p:cNvSpPr txBox="1"/>
          <p:nvPr/>
        </p:nvSpPr>
        <p:spPr>
          <a:xfrm>
            <a:off x="5713972" y="4359943"/>
            <a:ext cx="623928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Capital Improvements – Cash Funded</a:t>
            </a:r>
          </a:p>
        </p:txBody>
      </p:sp>
      <p:sp>
        <p:nvSpPr>
          <p:cNvPr id="23" name="TextBox 22">
            <a:extLst>
              <a:ext uri="{FF2B5EF4-FFF2-40B4-BE49-F238E27FC236}">
                <a16:creationId xmlns:a16="http://schemas.microsoft.com/office/drawing/2014/main" id="{87683617-8F2D-15A3-C72B-BB05CC93F09C}"/>
              </a:ext>
            </a:extLst>
          </p:cNvPr>
          <p:cNvSpPr txBox="1"/>
          <p:nvPr/>
        </p:nvSpPr>
        <p:spPr>
          <a:xfrm>
            <a:off x="981997" y="1503787"/>
            <a:ext cx="1075043"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35¢</a:t>
            </a:r>
          </a:p>
        </p:txBody>
      </p:sp>
      <p:sp>
        <p:nvSpPr>
          <p:cNvPr id="24" name="TextBox 23">
            <a:extLst>
              <a:ext uri="{FF2B5EF4-FFF2-40B4-BE49-F238E27FC236}">
                <a16:creationId xmlns:a16="http://schemas.microsoft.com/office/drawing/2014/main" id="{EC8B1A02-B3E9-4669-1D57-5ACC27AF4A59}"/>
              </a:ext>
            </a:extLst>
          </p:cNvPr>
          <p:cNvSpPr txBox="1"/>
          <p:nvPr/>
        </p:nvSpPr>
        <p:spPr>
          <a:xfrm>
            <a:off x="981997" y="5498660"/>
            <a:ext cx="1075043"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9¢</a:t>
            </a:r>
          </a:p>
        </p:txBody>
      </p:sp>
      <p:sp>
        <p:nvSpPr>
          <p:cNvPr id="25" name="TextBox 24">
            <a:extLst>
              <a:ext uri="{FF2B5EF4-FFF2-40B4-BE49-F238E27FC236}">
                <a16:creationId xmlns:a16="http://schemas.microsoft.com/office/drawing/2014/main" id="{B00AB472-8130-C0AC-9EC9-65B4AFBA3255}"/>
              </a:ext>
            </a:extLst>
          </p:cNvPr>
          <p:cNvSpPr txBox="1"/>
          <p:nvPr/>
        </p:nvSpPr>
        <p:spPr>
          <a:xfrm>
            <a:off x="1051606" y="4310946"/>
            <a:ext cx="1075043"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8¢</a:t>
            </a:r>
          </a:p>
        </p:txBody>
      </p:sp>
      <p:sp>
        <p:nvSpPr>
          <p:cNvPr id="26" name="TextBox 25">
            <a:extLst>
              <a:ext uri="{FF2B5EF4-FFF2-40B4-BE49-F238E27FC236}">
                <a16:creationId xmlns:a16="http://schemas.microsoft.com/office/drawing/2014/main" id="{DA558CAC-0738-2017-ECBF-54C4722594CE}"/>
              </a:ext>
            </a:extLst>
          </p:cNvPr>
          <p:cNvSpPr txBox="1"/>
          <p:nvPr/>
        </p:nvSpPr>
        <p:spPr>
          <a:xfrm>
            <a:off x="987408" y="3281918"/>
            <a:ext cx="1075043"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46¢</a:t>
            </a:r>
          </a:p>
        </p:txBody>
      </p:sp>
      <p:sp>
        <p:nvSpPr>
          <p:cNvPr id="4" name="Rectangle 3">
            <a:extLst>
              <a:ext uri="{FF2B5EF4-FFF2-40B4-BE49-F238E27FC236}">
                <a16:creationId xmlns:a16="http://schemas.microsoft.com/office/drawing/2014/main" id="{CDA32910-892C-E10F-BFD3-8332F561122F}"/>
              </a:ext>
            </a:extLst>
          </p:cNvPr>
          <p:cNvSpPr/>
          <p:nvPr/>
        </p:nvSpPr>
        <p:spPr>
          <a:xfrm>
            <a:off x="448118" y="2346298"/>
            <a:ext cx="1999456" cy="746634"/>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sosceles Triangle 4">
            <a:extLst>
              <a:ext uri="{FF2B5EF4-FFF2-40B4-BE49-F238E27FC236}">
                <a16:creationId xmlns:a16="http://schemas.microsoft.com/office/drawing/2014/main" id="{943AE696-C798-5598-CF12-D3F88BBDEB79}"/>
              </a:ext>
            </a:extLst>
          </p:cNvPr>
          <p:cNvSpPr/>
          <p:nvPr/>
        </p:nvSpPr>
        <p:spPr>
          <a:xfrm rot="5400000">
            <a:off x="2429355" y="2572421"/>
            <a:ext cx="179408" cy="182880"/>
          </a:xfrm>
          <a:prstGeom prst="triangl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417C86C-533C-0C4F-7FF0-06262E818E6D}"/>
              </a:ext>
            </a:extLst>
          </p:cNvPr>
          <p:cNvSpPr txBox="1"/>
          <p:nvPr/>
        </p:nvSpPr>
        <p:spPr>
          <a:xfrm>
            <a:off x="981997" y="2325922"/>
            <a:ext cx="1075043"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E2855D9C-AE49-11A0-96E0-AC931E1A4A3C}"/>
              </a:ext>
            </a:extLst>
          </p:cNvPr>
          <p:cNvSpPr txBox="1"/>
          <p:nvPr/>
        </p:nvSpPr>
        <p:spPr>
          <a:xfrm>
            <a:off x="5354006" y="2491955"/>
            <a:ext cx="602588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Insurance Claims and Expenses</a:t>
            </a:r>
          </a:p>
        </p:txBody>
      </p:sp>
    </p:spTree>
    <p:extLst>
      <p:ext uri="{BB962C8B-B14F-4D97-AF65-F5344CB8AC3E}">
        <p14:creationId xmlns:p14="http://schemas.microsoft.com/office/powerpoint/2010/main" val="5054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5DA5C-D3A4-7509-6D06-AC43B9B795C6}"/>
              </a:ext>
            </a:extLst>
          </p:cNvPr>
          <p:cNvSpPr>
            <a:spLocks noGrp="1"/>
          </p:cNvSpPr>
          <p:nvPr>
            <p:ph type="title"/>
          </p:nvPr>
        </p:nvSpPr>
        <p:spPr/>
        <p:txBody>
          <a:bodyPr/>
          <a:lstStyle/>
          <a:p>
            <a:pPr algn="ctr"/>
            <a:r>
              <a:rPr lang="en-US" dirty="0"/>
              <a:t>Bill Impact – Proposed PILOT vs Current* PILOT</a:t>
            </a:r>
          </a:p>
        </p:txBody>
      </p:sp>
      <p:sp>
        <p:nvSpPr>
          <p:cNvPr id="3" name="Text Placeholder 2">
            <a:extLst>
              <a:ext uri="{FF2B5EF4-FFF2-40B4-BE49-F238E27FC236}">
                <a16:creationId xmlns:a16="http://schemas.microsoft.com/office/drawing/2014/main" id="{2EDEF8AD-85D4-07C6-7690-C3CC053F8D4B}"/>
              </a:ext>
            </a:extLst>
          </p:cNvPr>
          <p:cNvSpPr>
            <a:spLocks noGrp="1"/>
          </p:cNvSpPr>
          <p:nvPr>
            <p:ph type="body" sz="quarter" idx="13"/>
          </p:nvPr>
        </p:nvSpPr>
        <p:spPr>
          <a:xfrm>
            <a:off x="456360" y="480395"/>
            <a:ext cx="11277496" cy="193899"/>
          </a:xfrm>
        </p:spPr>
        <p:txBody>
          <a:bodyPr/>
          <a:lstStyle/>
          <a:p>
            <a:pPr algn="ctr"/>
            <a:r>
              <a:rPr lang="en-US" dirty="0">
                <a:solidFill>
                  <a:schemeClr val="tx1"/>
                </a:solidFill>
              </a:rPr>
              <a:t>Mishawaka (Indiana) Municipal sewage works</a:t>
            </a:r>
          </a:p>
        </p:txBody>
      </p:sp>
      <p:sp>
        <p:nvSpPr>
          <p:cNvPr id="5" name="TextBox 4">
            <a:extLst>
              <a:ext uri="{FF2B5EF4-FFF2-40B4-BE49-F238E27FC236}">
                <a16:creationId xmlns:a16="http://schemas.microsoft.com/office/drawing/2014/main" id="{86B86788-6B39-67BB-9EE4-F68F36A5496B}"/>
              </a:ext>
            </a:extLst>
          </p:cNvPr>
          <p:cNvSpPr txBox="1"/>
          <p:nvPr/>
        </p:nvSpPr>
        <p:spPr>
          <a:xfrm>
            <a:off x="456360" y="6166771"/>
            <a:ext cx="459004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 Per 2025 Client Budget</a:t>
            </a:r>
          </a:p>
        </p:txBody>
      </p:sp>
      <p:graphicFrame>
        <p:nvGraphicFramePr>
          <p:cNvPr id="6" name="Chart 5">
            <a:extLst>
              <a:ext uri="{FF2B5EF4-FFF2-40B4-BE49-F238E27FC236}">
                <a16:creationId xmlns:a16="http://schemas.microsoft.com/office/drawing/2014/main" id="{3307C3D3-2DF2-8259-BB01-BB2D627D023B}"/>
              </a:ext>
            </a:extLst>
          </p:cNvPr>
          <p:cNvGraphicFramePr>
            <a:graphicFrameLocks/>
          </p:cNvGraphicFramePr>
          <p:nvPr>
            <p:extLst>
              <p:ext uri="{D42A27DB-BD31-4B8C-83A1-F6EECF244321}">
                <p14:modId xmlns:p14="http://schemas.microsoft.com/office/powerpoint/2010/main" val="3814586090"/>
              </p:ext>
            </p:extLst>
          </p:nvPr>
        </p:nvGraphicFramePr>
        <p:xfrm>
          <a:off x="456361" y="1243693"/>
          <a:ext cx="11277496" cy="49230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132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AF471-E079-1678-5547-C5C5DB63E2E8}"/>
              </a:ext>
            </a:extLst>
          </p:cNvPr>
          <p:cNvSpPr>
            <a:spLocks noGrp="1"/>
          </p:cNvSpPr>
          <p:nvPr>
            <p:ph type="title"/>
          </p:nvPr>
        </p:nvSpPr>
        <p:spPr>
          <a:xfrm>
            <a:off x="456360" y="691228"/>
            <a:ext cx="11277496" cy="369332"/>
          </a:xfrm>
        </p:spPr>
        <p:txBody>
          <a:bodyPr/>
          <a:lstStyle/>
          <a:p>
            <a:pPr algn="ctr"/>
            <a:r>
              <a:rPr lang="en-US" sz="2000" dirty="0"/>
              <a:t>Estimated Fund Balances vs Recommended Reserves*</a:t>
            </a:r>
          </a:p>
        </p:txBody>
      </p:sp>
      <p:sp>
        <p:nvSpPr>
          <p:cNvPr id="3" name="Text Placeholder 2">
            <a:extLst>
              <a:ext uri="{FF2B5EF4-FFF2-40B4-BE49-F238E27FC236}">
                <a16:creationId xmlns:a16="http://schemas.microsoft.com/office/drawing/2014/main" id="{8AADFA0C-4428-AFB6-B3ED-0B4584DABCF8}"/>
              </a:ext>
            </a:extLst>
          </p:cNvPr>
          <p:cNvSpPr>
            <a:spLocks noGrp="1"/>
          </p:cNvSpPr>
          <p:nvPr>
            <p:ph type="body" sz="quarter" idx="13"/>
          </p:nvPr>
        </p:nvSpPr>
        <p:spPr>
          <a:xfrm>
            <a:off x="456360" y="480395"/>
            <a:ext cx="11277496" cy="193899"/>
          </a:xfrm>
        </p:spPr>
        <p:txBody>
          <a:bodyPr/>
          <a:lstStyle/>
          <a:p>
            <a:pPr algn="ctr"/>
            <a:r>
              <a:rPr lang="en-US" dirty="0"/>
              <a:t>Mishawaka (Indiana) Municipal sewage works</a:t>
            </a:r>
          </a:p>
        </p:txBody>
      </p:sp>
      <p:sp>
        <p:nvSpPr>
          <p:cNvPr id="4" name="TextBox 3">
            <a:extLst>
              <a:ext uri="{FF2B5EF4-FFF2-40B4-BE49-F238E27FC236}">
                <a16:creationId xmlns:a16="http://schemas.microsoft.com/office/drawing/2014/main" id="{A5CD305A-B2BF-FF4B-5EF1-78F60A77C12E}"/>
              </a:ext>
            </a:extLst>
          </p:cNvPr>
          <p:cNvSpPr txBox="1"/>
          <p:nvPr/>
        </p:nvSpPr>
        <p:spPr>
          <a:xfrm>
            <a:off x="456358" y="5991077"/>
            <a:ext cx="10603527" cy="415498"/>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 Excludes construction fund from estimated fund balances and reserve calculations.</a:t>
            </a:r>
          </a:p>
          <a:p>
            <a:r>
              <a:rPr lang="en-US" sz="1050" dirty="0">
                <a:latin typeface="Arial" panose="020B0604020202020204" pitchFamily="34" charset="0"/>
                <a:cs typeface="Arial" panose="020B0604020202020204" pitchFamily="34" charset="0"/>
              </a:rPr>
              <a:t>** Includes Utility estimate for improvement fund balance need for unforeseen capital and emergency repairs as provided by Utility Management and Consulting Engineers.</a:t>
            </a:r>
          </a:p>
        </p:txBody>
      </p:sp>
      <p:graphicFrame>
        <p:nvGraphicFramePr>
          <p:cNvPr id="5" name="Chart 4">
            <a:extLst>
              <a:ext uri="{FF2B5EF4-FFF2-40B4-BE49-F238E27FC236}">
                <a16:creationId xmlns:a16="http://schemas.microsoft.com/office/drawing/2014/main" id="{3AD4C584-54EB-B37C-7118-D14C02BF1629}"/>
              </a:ext>
            </a:extLst>
          </p:cNvPr>
          <p:cNvGraphicFramePr>
            <a:graphicFrameLocks/>
          </p:cNvGraphicFramePr>
          <p:nvPr>
            <p:extLst>
              <p:ext uri="{D42A27DB-BD31-4B8C-83A1-F6EECF244321}">
                <p14:modId xmlns:p14="http://schemas.microsoft.com/office/powerpoint/2010/main" val="4160180005"/>
              </p:ext>
            </p:extLst>
          </p:nvPr>
        </p:nvGraphicFramePr>
        <p:xfrm>
          <a:off x="456358" y="1077494"/>
          <a:ext cx="11277497" cy="48966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3516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26A23-560B-D207-E119-BD91BC98C7AB}"/>
              </a:ext>
            </a:extLst>
          </p:cNvPr>
          <p:cNvSpPr>
            <a:spLocks noGrp="1"/>
          </p:cNvSpPr>
          <p:nvPr>
            <p:ph type="title"/>
          </p:nvPr>
        </p:nvSpPr>
        <p:spPr>
          <a:xfrm>
            <a:off x="456360" y="691228"/>
            <a:ext cx="11277496" cy="424732"/>
          </a:xfrm>
        </p:spPr>
        <p:txBody>
          <a:bodyPr/>
          <a:lstStyle/>
          <a:p>
            <a:pPr algn="ctr"/>
            <a:r>
              <a:rPr lang="en-US" sz="2400" dirty="0"/>
              <a:t>Comparison of Historical and Proposed Average Residential Bill</a:t>
            </a:r>
          </a:p>
        </p:txBody>
      </p:sp>
      <p:sp>
        <p:nvSpPr>
          <p:cNvPr id="3" name="Text Placeholder 2">
            <a:extLst>
              <a:ext uri="{FF2B5EF4-FFF2-40B4-BE49-F238E27FC236}">
                <a16:creationId xmlns:a16="http://schemas.microsoft.com/office/drawing/2014/main" id="{0F13995E-4C60-B167-C8EA-F7E20AB72A58}"/>
              </a:ext>
            </a:extLst>
          </p:cNvPr>
          <p:cNvSpPr>
            <a:spLocks noGrp="1"/>
          </p:cNvSpPr>
          <p:nvPr>
            <p:ph type="body" sz="quarter" idx="13"/>
          </p:nvPr>
        </p:nvSpPr>
        <p:spPr>
          <a:xfrm>
            <a:off x="456360" y="480395"/>
            <a:ext cx="11277496" cy="193899"/>
          </a:xfrm>
        </p:spPr>
        <p:txBody>
          <a:bodyPr/>
          <a:lstStyle/>
          <a:p>
            <a:pPr algn="ctr"/>
            <a:r>
              <a:rPr lang="en-US" dirty="0"/>
              <a:t>Mishawaka (Indiana) Municipal sewage works</a:t>
            </a:r>
          </a:p>
        </p:txBody>
      </p:sp>
      <p:graphicFrame>
        <p:nvGraphicFramePr>
          <p:cNvPr id="4" name="Chart 3">
            <a:extLst>
              <a:ext uri="{FF2B5EF4-FFF2-40B4-BE49-F238E27FC236}">
                <a16:creationId xmlns:a16="http://schemas.microsoft.com/office/drawing/2014/main" id="{70FEE769-451B-592A-9859-D5489419FD05}"/>
              </a:ext>
            </a:extLst>
          </p:cNvPr>
          <p:cNvGraphicFramePr>
            <a:graphicFrameLocks/>
          </p:cNvGraphicFramePr>
          <p:nvPr>
            <p:extLst>
              <p:ext uri="{D42A27DB-BD31-4B8C-83A1-F6EECF244321}">
                <p14:modId xmlns:p14="http://schemas.microsoft.com/office/powerpoint/2010/main" val="261161291"/>
              </p:ext>
            </p:extLst>
          </p:nvPr>
        </p:nvGraphicFramePr>
        <p:xfrm>
          <a:off x="456360" y="1132894"/>
          <a:ext cx="11277496" cy="5033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5951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C4A7CEF-2DBC-CCFE-7CCC-E58C4B01ACF5}"/>
              </a:ext>
            </a:extLst>
          </p:cNvPr>
          <p:cNvGraphicFramePr>
            <a:graphicFrameLocks noGrp="1"/>
          </p:cNvGraphicFramePr>
          <p:nvPr>
            <p:ph sz="quarter" idx="14"/>
            <p:extLst>
              <p:ext uri="{D42A27DB-BD31-4B8C-83A1-F6EECF244321}">
                <p14:modId xmlns:p14="http://schemas.microsoft.com/office/powerpoint/2010/main" val="1157908011"/>
              </p:ext>
            </p:extLst>
          </p:nvPr>
        </p:nvGraphicFramePr>
        <p:xfrm>
          <a:off x="569344" y="741872"/>
          <a:ext cx="11164513" cy="5425385"/>
        </p:xfrm>
        <a:graphic>
          <a:graphicData uri="http://schemas.openxmlformats.org/drawingml/2006/table">
            <a:tbl>
              <a:tblPr firstRow="1" firstCol="1" bandRow="1"/>
              <a:tblGrid>
                <a:gridCol w="1457864">
                  <a:extLst>
                    <a:ext uri="{9D8B030D-6E8A-4147-A177-3AD203B41FA5}">
                      <a16:colId xmlns:a16="http://schemas.microsoft.com/office/drawing/2014/main" val="932044745"/>
                    </a:ext>
                  </a:extLst>
                </a:gridCol>
                <a:gridCol w="1716656">
                  <a:extLst>
                    <a:ext uri="{9D8B030D-6E8A-4147-A177-3AD203B41FA5}">
                      <a16:colId xmlns:a16="http://schemas.microsoft.com/office/drawing/2014/main" val="3350177642"/>
                    </a:ext>
                  </a:extLst>
                </a:gridCol>
                <a:gridCol w="1720929">
                  <a:extLst>
                    <a:ext uri="{9D8B030D-6E8A-4147-A177-3AD203B41FA5}">
                      <a16:colId xmlns:a16="http://schemas.microsoft.com/office/drawing/2014/main" val="4130005697"/>
                    </a:ext>
                  </a:extLst>
                </a:gridCol>
                <a:gridCol w="1567266">
                  <a:extLst>
                    <a:ext uri="{9D8B030D-6E8A-4147-A177-3AD203B41FA5}">
                      <a16:colId xmlns:a16="http://schemas.microsoft.com/office/drawing/2014/main" val="2678775064"/>
                    </a:ext>
                  </a:extLst>
                </a:gridCol>
                <a:gridCol w="1567266">
                  <a:extLst>
                    <a:ext uri="{9D8B030D-6E8A-4147-A177-3AD203B41FA5}">
                      <a16:colId xmlns:a16="http://schemas.microsoft.com/office/drawing/2014/main" val="3631762432"/>
                    </a:ext>
                  </a:extLst>
                </a:gridCol>
                <a:gridCol w="1567266">
                  <a:extLst>
                    <a:ext uri="{9D8B030D-6E8A-4147-A177-3AD203B41FA5}">
                      <a16:colId xmlns:a16="http://schemas.microsoft.com/office/drawing/2014/main" val="2712107553"/>
                    </a:ext>
                  </a:extLst>
                </a:gridCol>
                <a:gridCol w="1567266">
                  <a:extLst>
                    <a:ext uri="{9D8B030D-6E8A-4147-A177-3AD203B41FA5}">
                      <a16:colId xmlns:a16="http://schemas.microsoft.com/office/drawing/2014/main" val="1745412714"/>
                    </a:ext>
                  </a:extLst>
                </a:gridCol>
              </a:tblGrid>
              <a:tr h="536136">
                <a:tc gridSpan="7">
                  <a:txBody>
                    <a:bodyPr/>
                    <a:lstStyle/>
                    <a:p>
                      <a:pPr marL="0" marR="0" algn="ctr">
                        <a:lnSpc>
                          <a:spcPct val="115000"/>
                        </a:lnSpc>
                        <a:spcAft>
                          <a:spcPts val="800"/>
                        </a:spcAft>
                        <a:buNone/>
                      </a:pPr>
                      <a:r>
                        <a:rPr lang="en-US" sz="2800" b="1" u="sng" dirty="0">
                          <a:effectLst/>
                          <a:latin typeface="Arial" panose="020B0604020202020204" pitchFamily="34" charset="0"/>
                          <a:ea typeface="Calibri" panose="020F0502020204030204" pitchFamily="34" charset="0"/>
                          <a:cs typeface="Times New Roman" panose="02020603050405020304" pitchFamily="18" charset="0"/>
                        </a:rPr>
                        <a:t>Average Monthly Residential User Impact – 5 Year</a:t>
                      </a:r>
                    </a:p>
                    <a:p>
                      <a:pPr marL="0" marR="0" algn="ctr">
                        <a:lnSpc>
                          <a:spcPct val="115000"/>
                        </a:lnSpc>
                        <a:spcAft>
                          <a:spcPts val="800"/>
                        </a:spcAft>
                        <a:buNone/>
                      </a:pPr>
                      <a:r>
                        <a:rPr lang="en-US" sz="1800" b="1" u="none" dirty="0">
                          <a:effectLst/>
                          <a:latin typeface="Arial" panose="020B0604020202020204" pitchFamily="34" charset="0"/>
                          <a:ea typeface="Calibri" panose="020F0502020204030204" pitchFamily="34" charset="0"/>
                          <a:cs typeface="Times New Roman" panose="02020603050405020304" pitchFamily="18" charset="0"/>
                        </a:rPr>
                        <a:t>(Includes Sewer Insurance)</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56613504"/>
                  </a:ext>
                </a:extLst>
              </a:tr>
              <a:tr h="1411012">
                <a:tc>
                  <a:txBody>
                    <a:bodyPr/>
                    <a:lstStyle/>
                    <a:p>
                      <a:pPr marL="0" marR="0" algn="ctr">
                        <a:lnSpc>
                          <a:spcPct val="115000"/>
                        </a:lnSpc>
                        <a:spcAft>
                          <a:spcPts val="800"/>
                        </a:spcAft>
                        <a:buNone/>
                      </a:pPr>
                      <a:r>
                        <a:rPr lang="en-US" sz="11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15000"/>
                        </a:lnSpc>
                        <a:spcAft>
                          <a:spcPts val="800"/>
                        </a:spcAft>
                        <a:buNone/>
                      </a:pPr>
                      <a:endParaRPr lang="en-US" sz="1100" b="1" u="none" strike="noStrike"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0" marR="0" algn="ctr" defTabSz="914400" rtl="0" eaLnBrk="1" latinLnBrk="0" hangingPunct="1">
                        <a:lnSpc>
                          <a:spcPct val="115000"/>
                        </a:lnSpc>
                        <a:spcAft>
                          <a:spcPts val="800"/>
                        </a:spcAft>
                        <a:buNone/>
                      </a:pPr>
                      <a:r>
                        <a:rPr lang="en-US" sz="1100" b="1" u="sng" strike="noStrike"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2025 (Current)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100" b="1" u="sng" dirty="0">
                          <a:effectLst/>
                          <a:latin typeface="Arial" panose="020B0604020202020204" pitchFamily="34" charset="0"/>
                          <a:ea typeface="Calibri" panose="020F0502020204030204" pitchFamily="34" charset="0"/>
                          <a:cs typeface="Times New Roman" panose="02020603050405020304" pitchFamily="18" charset="0"/>
                        </a:rPr>
                        <a:t>2026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100" b="1" u="sng" dirty="0">
                          <a:effectLst/>
                          <a:latin typeface="Arial" panose="020B0604020202020204" pitchFamily="34" charset="0"/>
                          <a:ea typeface="Calibri" panose="020F0502020204030204" pitchFamily="34" charset="0"/>
                          <a:cs typeface="Times New Roman" panose="02020603050405020304" pitchFamily="18" charset="0"/>
                        </a:rPr>
                        <a:t>2027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100" b="1" u="sng" dirty="0">
                          <a:effectLst/>
                          <a:latin typeface="Arial" panose="020B0604020202020204" pitchFamily="34" charset="0"/>
                          <a:ea typeface="Calibri" panose="020F0502020204030204" pitchFamily="34" charset="0"/>
                          <a:cs typeface="Times New Roman" panose="02020603050405020304" pitchFamily="18" charset="0"/>
                        </a:rPr>
                        <a:t>2028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100" b="1" u="sng" dirty="0">
                          <a:effectLst/>
                          <a:latin typeface="Arial" panose="020B0604020202020204" pitchFamily="34" charset="0"/>
                          <a:ea typeface="Calibri" panose="020F0502020204030204" pitchFamily="34" charset="0"/>
                          <a:cs typeface="Times New Roman" panose="02020603050405020304" pitchFamily="18" charset="0"/>
                        </a:rPr>
                        <a:t>2029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100" b="1" u="sng" dirty="0">
                          <a:effectLst/>
                          <a:latin typeface="Arial" panose="020B0604020202020204" pitchFamily="34" charset="0"/>
                          <a:ea typeface="Calibri" panose="020F0502020204030204" pitchFamily="34" charset="0"/>
                          <a:cs typeface="Times New Roman" panose="02020603050405020304" pitchFamily="18" charset="0"/>
                        </a:rPr>
                        <a:t>2030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8170021"/>
                  </a:ext>
                </a:extLst>
              </a:tr>
              <a:tr h="1279392">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Approx. Average Residential Bill (535 CF)</a:t>
                      </a:r>
                    </a:p>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(4,000 Gallons)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$60.73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$63.01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$65.36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$67.81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$70.35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$72.99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7919061"/>
                  </a:ext>
                </a:extLst>
              </a:tr>
              <a:tr h="1034150">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Change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0.00%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3.75%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3.73%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3.75%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3.75%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3.75%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4129370"/>
                  </a:ext>
                </a:extLst>
              </a:tr>
              <a:tr h="813355">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 Change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$0.00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$2.28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$2.35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$2.45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$2.54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200" dirty="0">
                          <a:effectLst/>
                          <a:latin typeface="Arial" panose="020B0604020202020204" pitchFamily="34" charset="0"/>
                          <a:ea typeface="Calibri" panose="020F0502020204030204" pitchFamily="34" charset="0"/>
                          <a:cs typeface="Times New Roman" panose="02020603050405020304" pitchFamily="18" charset="0"/>
                        </a:rPr>
                        <a:t>$2.64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6466365"/>
                  </a:ext>
                </a:extLst>
              </a:tr>
            </a:tbl>
          </a:graphicData>
        </a:graphic>
      </p:graphicFrame>
      <p:sp>
        <p:nvSpPr>
          <p:cNvPr id="6" name="Text Placeholder 2">
            <a:extLst>
              <a:ext uri="{FF2B5EF4-FFF2-40B4-BE49-F238E27FC236}">
                <a16:creationId xmlns:a16="http://schemas.microsoft.com/office/drawing/2014/main" id="{4BCF7B3B-3F17-AC66-43BC-1DDE8114074D}"/>
              </a:ext>
            </a:extLst>
          </p:cNvPr>
          <p:cNvSpPr>
            <a:spLocks noGrp="1"/>
          </p:cNvSpPr>
          <p:nvPr>
            <p:ph type="body" sz="quarter" idx="13"/>
          </p:nvPr>
        </p:nvSpPr>
        <p:spPr>
          <a:xfrm>
            <a:off x="456361" y="276574"/>
            <a:ext cx="11277496" cy="193899"/>
          </a:xfrm>
        </p:spPr>
        <p:txBody>
          <a:bodyPr/>
          <a:lstStyle/>
          <a:p>
            <a:pPr algn="ctr"/>
            <a:r>
              <a:rPr lang="en-US" dirty="0"/>
              <a:t>Mishawaka (Indiana) Municipal sewage works</a:t>
            </a:r>
          </a:p>
        </p:txBody>
      </p:sp>
    </p:spTree>
    <p:extLst>
      <p:ext uri="{BB962C8B-B14F-4D97-AF65-F5344CB8AC3E}">
        <p14:creationId xmlns:p14="http://schemas.microsoft.com/office/powerpoint/2010/main" val="146903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0AC0-8EC5-4345-EC0C-BF10DBB354F3}"/>
              </a:ext>
            </a:extLst>
          </p:cNvPr>
          <p:cNvSpPr>
            <a:spLocks noGrp="1"/>
          </p:cNvSpPr>
          <p:nvPr>
            <p:ph type="title"/>
          </p:nvPr>
        </p:nvSpPr>
        <p:spPr>
          <a:xfrm>
            <a:off x="455613" y="422695"/>
            <a:ext cx="11277496" cy="590931"/>
          </a:xfrm>
        </p:spPr>
        <p:txBody>
          <a:bodyPr/>
          <a:lstStyle/>
          <a:p>
            <a:pPr algn="ctr"/>
            <a:r>
              <a:rPr lang="en-US" sz="1200" dirty="0"/>
              <a:t>COMPARISON OF AVERAGE RESIDENTIAL SEWER BILLS</a:t>
            </a:r>
            <a:br>
              <a:rPr lang="en-US" sz="1200" dirty="0"/>
            </a:br>
            <a:r>
              <a:rPr lang="en-US" sz="1200" dirty="0"/>
              <a:t> WITH OTHER INDIANA COMMUNITIES </a:t>
            </a:r>
            <a:br>
              <a:rPr lang="en-US" sz="1200" dirty="0"/>
            </a:br>
            <a:r>
              <a:rPr lang="en-US" sz="1200" dirty="0"/>
              <a:t>(4,000 Gal. or 535 CF of flow through a 5/8" Meter)</a:t>
            </a:r>
          </a:p>
        </p:txBody>
      </p:sp>
      <p:sp>
        <p:nvSpPr>
          <p:cNvPr id="6" name="Text Placeholder 2">
            <a:extLst>
              <a:ext uri="{FF2B5EF4-FFF2-40B4-BE49-F238E27FC236}">
                <a16:creationId xmlns:a16="http://schemas.microsoft.com/office/drawing/2014/main" id="{39905D7A-2D39-6277-3B68-54AD061D6DDA}"/>
              </a:ext>
            </a:extLst>
          </p:cNvPr>
          <p:cNvSpPr>
            <a:spLocks noGrp="1"/>
          </p:cNvSpPr>
          <p:nvPr>
            <p:ph type="body" sz="quarter" idx="13"/>
          </p:nvPr>
        </p:nvSpPr>
        <p:spPr>
          <a:xfrm>
            <a:off x="455613" y="228795"/>
            <a:ext cx="11277496" cy="193899"/>
          </a:xfrm>
        </p:spPr>
        <p:txBody>
          <a:bodyPr/>
          <a:lstStyle/>
          <a:p>
            <a:pPr algn="ctr"/>
            <a:r>
              <a:rPr lang="en-US" dirty="0"/>
              <a:t>Mishawaka (Indiana) Municipal sewage works</a:t>
            </a:r>
          </a:p>
        </p:txBody>
      </p:sp>
      <p:sp>
        <p:nvSpPr>
          <p:cNvPr id="3" name="TextBox 2">
            <a:extLst>
              <a:ext uri="{FF2B5EF4-FFF2-40B4-BE49-F238E27FC236}">
                <a16:creationId xmlns:a16="http://schemas.microsoft.com/office/drawing/2014/main" id="{FD3A92F5-BDAE-8BA0-1FCF-C964E9516395}"/>
              </a:ext>
            </a:extLst>
          </p:cNvPr>
          <p:cNvSpPr txBox="1"/>
          <p:nvPr/>
        </p:nvSpPr>
        <p:spPr>
          <a:xfrm>
            <a:off x="594874" y="6167540"/>
            <a:ext cx="7743010" cy="461665"/>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 Includes insurance fee, South Bend is the only other community that contains this fee in the total bill.</a:t>
            </a:r>
          </a:p>
          <a:p>
            <a:r>
              <a:rPr lang="en-US" sz="1200" b="1" dirty="0">
                <a:latin typeface="Arial" panose="020B0604020202020204" pitchFamily="34" charset="0"/>
                <a:cs typeface="Arial" panose="020B0604020202020204" pitchFamily="34" charset="0"/>
              </a:rPr>
              <a:t>** Long term control plan (CSO) community.</a:t>
            </a:r>
          </a:p>
        </p:txBody>
      </p:sp>
      <p:graphicFrame>
        <p:nvGraphicFramePr>
          <p:cNvPr id="5" name="Chart 4">
            <a:extLst>
              <a:ext uri="{FF2B5EF4-FFF2-40B4-BE49-F238E27FC236}">
                <a16:creationId xmlns:a16="http://schemas.microsoft.com/office/drawing/2014/main" id="{9B15AF0C-DFEF-4111-A061-CF0045ABDB2C}"/>
              </a:ext>
            </a:extLst>
          </p:cNvPr>
          <p:cNvGraphicFramePr>
            <a:graphicFrameLocks/>
          </p:cNvGraphicFramePr>
          <p:nvPr>
            <p:extLst>
              <p:ext uri="{D42A27DB-BD31-4B8C-83A1-F6EECF244321}">
                <p14:modId xmlns:p14="http://schemas.microsoft.com/office/powerpoint/2010/main" val="3965729750"/>
              </p:ext>
            </p:extLst>
          </p:nvPr>
        </p:nvGraphicFramePr>
        <p:xfrm>
          <a:off x="745959" y="1094874"/>
          <a:ext cx="10845152"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3346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F0DDF-93B9-5D9C-0D4E-96C8A0CD29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9A09C-D1F5-3CA4-955D-0312336A9A0D}"/>
              </a:ext>
            </a:extLst>
          </p:cNvPr>
          <p:cNvSpPr>
            <a:spLocks noGrp="1"/>
          </p:cNvSpPr>
          <p:nvPr>
            <p:ph type="title"/>
          </p:nvPr>
        </p:nvSpPr>
        <p:spPr>
          <a:xfrm>
            <a:off x="455613" y="422695"/>
            <a:ext cx="11277496" cy="258532"/>
          </a:xfrm>
        </p:spPr>
        <p:txBody>
          <a:bodyPr/>
          <a:lstStyle/>
          <a:p>
            <a:pPr algn="ctr"/>
            <a:r>
              <a:rPr lang="en-US" sz="1200" dirty="0"/>
              <a:t>PUBLIC WORKS COMPARISON OF TOTAL UTILITY BILL WITH OTHER INDIANA COMMUNITIES</a:t>
            </a:r>
          </a:p>
        </p:txBody>
      </p:sp>
      <p:sp>
        <p:nvSpPr>
          <p:cNvPr id="6" name="Text Placeholder 2">
            <a:extLst>
              <a:ext uri="{FF2B5EF4-FFF2-40B4-BE49-F238E27FC236}">
                <a16:creationId xmlns:a16="http://schemas.microsoft.com/office/drawing/2014/main" id="{DEE11862-2FAD-3805-6B5E-947E3E69FB69}"/>
              </a:ext>
            </a:extLst>
          </p:cNvPr>
          <p:cNvSpPr>
            <a:spLocks noGrp="1"/>
          </p:cNvSpPr>
          <p:nvPr>
            <p:ph type="body" sz="quarter" idx="13"/>
          </p:nvPr>
        </p:nvSpPr>
        <p:spPr>
          <a:xfrm>
            <a:off x="455613" y="228795"/>
            <a:ext cx="11277496" cy="193899"/>
          </a:xfrm>
        </p:spPr>
        <p:txBody>
          <a:bodyPr/>
          <a:lstStyle/>
          <a:p>
            <a:pPr algn="ctr"/>
            <a:r>
              <a:rPr lang="en-US" dirty="0"/>
              <a:t>Mishawaka (Indiana) Municipal sewage works</a:t>
            </a:r>
          </a:p>
        </p:txBody>
      </p:sp>
      <p:sp>
        <p:nvSpPr>
          <p:cNvPr id="8" name="TextBox 7">
            <a:extLst>
              <a:ext uri="{FF2B5EF4-FFF2-40B4-BE49-F238E27FC236}">
                <a16:creationId xmlns:a16="http://schemas.microsoft.com/office/drawing/2014/main" id="{EEB25D4A-9854-7AE8-E5FE-A5E99AA33D07}"/>
              </a:ext>
            </a:extLst>
          </p:cNvPr>
          <p:cNvSpPr txBox="1"/>
          <p:nvPr/>
        </p:nvSpPr>
        <p:spPr>
          <a:xfrm>
            <a:off x="528366" y="5540541"/>
            <a:ext cx="11204741" cy="1200329"/>
          </a:xfrm>
          <a:prstGeom prst="rect">
            <a:avLst/>
          </a:prstGeom>
          <a:noFill/>
        </p:spPr>
        <p:txBody>
          <a:bodyPr wrap="square">
            <a:spAutoFit/>
          </a:bodyPr>
          <a:lstStyle/>
          <a:p>
            <a:pPr marL="171450" indent="-171450" algn="l">
              <a:buFont typeface="Arial" panose="020B0604020202020204" pitchFamily="34" charset="0"/>
              <a:buChar char="•"/>
            </a:pPr>
            <a:r>
              <a:rPr lang="en-US" sz="1200" b="1" i="0" u="none" strike="noStrike" baseline="0" dirty="0">
                <a:latin typeface="Arial" panose="020B0604020202020204" pitchFamily="34" charset="0"/>
                <a:cs typeface="Arial" panose="020B0604020202020204" pitchFamily="34" charset="0"/>
              </a:rPr>
              <a:t>All of the communities excluding Mishawaka have investor-owned power providers. For communities served by multiple providers, the reported value represents   the</a:t>
            </a:r>
            <a:r>
              <a:rPr lang="en-US" sz="1200" b="1" dirty="0">
                <a:latin typeface="Arial" panose="020B0604020202020204" pitchFamily="34" charset="0"/>
                <a:cs typeface="Arial" panose="020B0604020202020204" pitchFamily="34" charset="0"/>
              </a:rPr>
              <a:t> </a:t>
            </a:r>
            <a:r>
              <a:rPr lang="en-US" sz="1200" b="1" i="0" u="none" strike="noStrike" baseline="0" dirty="0">
                <a:latin typeface="Arial" panose="020B0604020202020204" pitchFamily="34" charset="0"/>
                <a:cs typeface="Arial" panose="020B0604020202020204" pitchFamily="34" charset="0"/>
              </a:rPr>
              <a:t>average for those providers. Included providers are NIPSCO, Indiana Michigan Power, CenterPoint, and Duke Energy.</a:t>
            </a:r>
          </a:p>
          <a:p>
            <a:pPr algn="l"/>
            <a:endParaRPr lang="en-US" sz="1200" b="1" i="0" u="none" strike="noStrike" baseline="0" dirty="0">
              <a:latin typeface="Arial" panose="020B0604020202020204" pitchFamily="34" charset="0"/>
              <a:cs typeface="Arial" panose="020B0604020202020204" pitchFamily="34" charset="0"/>
            </a:endParaRPr>
          </a:p>
          <a:p>
            <a:pPr algn="l"/>
            <a:r>
              <a:rPr lang="en-US" sz="1200" b="1" i="0" u="none" strike="noStrike" baseline="0" dirty="0">
                <a:latin typeface="Arial" panose="020B0604020202020204" pitchFamily="34" charset="0"/>
                <a:cs typeface="Arial" panose="020B0604020202020204" pitchFamily="34" charset="0"/>
              </a:rPr>
              <a:t>** Unable to identify a trash rate for the City of Muncie</a:t>
            </a:r>
            <a:r>
              <a:rPr lang="en-US" sz="1200" b="0" i="0" u="none" strike="noStrike" baseline="0" dirty="0">
                <a:latin typeface="Arial" panose="020B0604020202020204" pitchFamily="34" charset="0"/>
                <a:cs typeface="Arial" panose="020B0604020202020204" pitchFamily="34" charset="0"/>
              </a:rPr>
              <a:t>.</a:t>
            </a:r>
          </a:p>
          <a:p>
            <a:pPr algn="l"/>
            <a:endParaRPr lang="en-US" sz="1200" dirty="0">
              <a:latin typeface="Arial" panose="020B0604020202020204" pitchFamily="34" charset="0"/>
              <a:cs typeface="Arial" panose="020B0604020202020204" pitchFamily="34" charset="0"/>
            </a:endParaRPr>
          </a:p>
          <a:p>
            <a:pPr algn="l"/>
            <a:r>
              <a:rPr lang="en-US" sz="1200" b="1" dirty="0">
                <a:latin typeface="Arial" panose="020B0604020202020204" pitchFamily="34" charset="0"/>
                <a:cs typeface="Arial" panose="020B0604020202020204" pitchFamily="34" charset="0"/>
              </a:rPr>
              <a:t>*** Includes 2026 sewer rates.</a:t>
            </a:r>
          </a:p>
        </p:txBody>
      </p:sp>
      <p:graphicFrame>
        <p:nvGraphicFramePr>
          <p:cNvPr id="3" name="Chart 2">
            <a:extLst>
              <a:ext uri="{FF2B5EF4-FFF2-40B4-BE49-F238E27FC236}">
                <a16:creationId xmlns:a16="http://schemas.microsoft.com/office/drawing/2014/main" id="{1022F14B-6740-4526-B2DC-B299732C6BFE}"/>
              </a:ext>
            </a:extLst>
          </p:cNvPr>
          <p:cNvGraphicFramePr>
            <a:graphicFrameLocks/>
          </p:cNvGraphicFramePr>
          <p:nvPr>
            <p:extLst>
              <p:ext uri="{D42A27DB-BD31-4B8C-83A1-F6EECF244321}">
                <p14:modId xmlns:p14="http://schemas.microsoft.com/office/powerpoint/2010/main" val="193637257"/>
              </p:ext>
            </p:extLst>
          </p:nvPr>
        </p:nvGraphicFramePr>
        <p:xfrm>
          <a:off x="528367" y="745958"/>
          <a:ext cx="11204741" cy="47945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153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1DD2-1BFD-FB1B-D145-D02D45E755B7}"/>
              </a:ext>
            </a:extLst>
          </p:cNvPr>
          <p:cNvSpPr>
            <a:spLocks noGrp="1"/>
          </p:cNvSpPr>
          <p:nvPr>
            <p:ph type="title"/>
          </p:nvPr>
        </p:nvSpPr>
        <p:spPr/>
        <p:txBody>
          <a:bodyPr/>
          <a:lstStyle/>
          <a:p>
            <a:pPr algn="ctr"/>
            <a:r>
              <a:rPr lang="en-US" dirty="0"/>
              <a:t>Development of Asset Inventory</a:t>
            </a:r>
          </a:p>
        </p:txBody>
      </p:sp>
      <p:sp>
        <p:nvSpPr>
          <p:cNvPr id="3" name="Text Placeholder 2">
            <a:extLst>
              <a:ext uri="{FF2B5EF4-FFF2-40B4-BE49-F238E27FC236}">
                <a16:creationId xmlns:a16="http://schemas.microsoft.com/office/drawing/2014/main" id="{89122D1E-51AE-F083-88EC-46B4AA862F4C}"/>
              </a:ext>
            </a:extLst>
          </p:cNvPr>
          <p:cNvSpPr>
            <a:spLocks noGrp="1"/>
          </p:cNvSpPr>
          <p:nvPr>
            <p:ph type="body" sz="quarter" idx="13"/>
          </p:nvPr>
        </p:nvSpPr>
        <p:spPr>
          <a:xfrm>
            <a:off x="456360" y="480395"/>
            <a:ext cx="11277496" cy="193899"/>
          </a:xfrm>
        </p:spPr>
        <p:txBody>
          <a:bodyPr/>
          <a:lstStyle/>
          <a:p>
            <a:pPr algn="ctr"/>
            <a:r>
              <a:rPr lang="en-US" dirty="0"/>
              <a:t>Mishawaka (Indiana) Municipal sewage works</a:t>
            </a:r>
          </a:p>
        </p:txBody>
      </p:sp>
      <p:sp>
        <p:nvSpPr>
          <p:cNvPr id="5" name="Content Placeholder 4">
            <a:extLst>
              <a:ext uri="{FF2B5EF4-FFF2-40B4-BE49-F238E27FC236}">
                <a16:creationId xmlns:a16="http://schemas.microsoft.com/office/drawing/2014/main" id="{8EF52129-9A8E-6D04-564C-0260E158C2CD}"/>
              </a:ext>
            </a:extLst>
          </p:cNvPr>
          <p:cNvSpPr txBox="1">
            <a:spLocks/>
          </p:cNvSpPr>
          <p:nvPr/>
        </p:nvSpPr>
        <p:spPr>
          <a:xfrm>
            <a:off x="716902" y="1397108"/>
            <a:ext cx="6403848" cy="49804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Wastewater Plant – Large and complex facility</a:t>
            </a:r>
          </a:p>
          <a:p>
            <a:pPr lvl="1"/>
            <a:r>
              <a:rPr lang="en-US" sz="2000" dirty="0"/>
              <a:t>1990’s Expansion - $52M in 2025 dollars</a:t>
            </a:r>
          </a:p>
          <a:p>
            <a:pPr lvl="1"/>
            <a:r>
              <a:rPr lang="en-US" sz="2000" dirty="0"/>
              <a:t>2000’s Expansion - $80M in 2025 dollars</a:t>
            </a:r>
          </a:p>
          <a:p>
            <a:r>
              <a:rPr lang="en-US" sz="2400" dirty="0"/>
              <a:t>Most comprehensive plan to date / State requirements</a:t>
            </a:r>
          </a:p>
          <a:p>
            <a:r>
              <a:rPr lang="en-US" sz="2400" dirty="0"/>
              <a:t>Meeting Permit – Lack capacity in certain areas</a:t>
            </a:r>
          </a:p>
          <a:p>
            <a:r>
              <a:rPr lang="en-US" sz="2400" dirty="0"/>
              <a:t>385 total assets were assessed at the plant </a:t>
            </a:r>
          </a:p>
          <a:p>
            <a:r>
              <a:rPr lang="en-US" sz="2400" dirty="0"/>
              <a:t>Risk analysis was completed based on criticality</a:t>
            </a:r>
          </a:p>
          <a:p>
            <a:r>
              <a:rPr lang="en-US" sz="2400" dirty="0"/>
              <a:t>Estimated year of replacement was assigned to each asset based on condition, equipment design life, and criticality</a:t>
            </a:r>
          </a:p>
          <a:p>
            <a:r>
              <a:rPr lang="en-US" sz="2400" dirty="0"/>
              <a:t>Costs were assigned to each asset</a:t>
            </a:r>
            <a:endParaRPr lang="en-US" sz="2000" dirty="0"/>
          </a:p>
        </p:txBody>
      </p:sp>
      <p:pic>
        <p:nvPicPr>
          <p:cNvPr id="10" name="Picture 9" descr="A person standing next to a large machine&#10;&#10;AI-generated content may be incorrect.">
            <a:extLst>
              <a:ext uri="{FF2B5EF4-FFF2-40B4-BE49-F238E27FC236}">
                <a16:creationId xmlns:a16="http://schemas.microsoft.com/office/drawing/2014/main" id="{585BD313-9417-B519-D115-9E020CCA735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rot="5400000">
            <a:off x="7453935" y="2012021"/>
            <a:ext cx="4074751" cy="3466481"/>
          </a:xfrm>
          <a:prstGeom prst="rect">
            <a:avLst/>
          </a:prstGeom>
        </p:spPr>
      </p:pic>
    </p:spTree>
    <p:extLst>
      <p:ext uri="{BB962C8B-B14F-4D97-AF65-F5344CB8AC3E}">
        <p14:creationId xmlns:p14="http://schemas.microsoft.com/office/powerpoint/2010/main" val="445547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BBAA4-A4AF-B11B-2CF6-0A5DDD86C279}"/>
              </a:ext>
            </a:extLst>
          </p:cNvPr>
          <p:cNvSpPr>
            <a:spLocks noGrp="1"/>
          </p:cNvSpPr>
          <p:nvPr>
            <p:ph type="title"/>
          </p:nvPr>
        </p:nvSpPr>
        <p:spPr/>
        <p:txBody>
          <a:bodyPr/>
          <a:lstStyle/>
          <a:p>
            <a:pPr algn="ctr"/>
            <a:r>
              <a:rPr lang="en-US" dirty="0"/>
              <a:t>Various Assets</a:t>
            </a:r>
          </a:p>
        </p:txBody>
      </p:sp>
      <p:sp>
        <p:nvSpPr>
          <p:cNvPr id="5" name="Text Placeholder 2">
            <a:extLst>
              <a:ext uri="{FF2B5EF4-FFF2-40B4-BE49-F238E27FC236}">
                <a16:creationId xmlns:a16="http://schemas.microsoft.com/office/drawing/2014/main" id="{CAE30DD6-04D0-B25A-BBAE-710FDB8C249A}"/>
              </a:ext>
            </a:extLst>
          </p:cNvPr>
          <p:cNvSpPr>
            <a:spLocks noGrp="1"/>
          </p:cNvSpPr>
          <p:nvPr>
            <p:ph type="body" sz="quarter" idx="13"/>
          </p:nvPr>
        </p:nvSpPr>
        <p:spPr>
          <a:xfrm>
            <a:off x="455613" y="481013"/>
            <a:ext cx="11277600" cy="193675"/>
          </a:xfrm>
        </p:spPr>
        <p:txBody>
          <a:bodyPr/>
          <a:lstStyle/>
          <a:p>
            <a:pPr algn="ctr"/>
            <a:r>
              <a:rPr lang="en-US" dirty="0"/>
              <a:t>Mishawaka (Indiana) Municipal sewage works</a:t>
            </a:r>
          </a:p>
        </p:txBody>
      </p:sp>
      <p:pic>
        <p:nvPicPr>
          <p:cNvPr id="9" name="Picture 8" descr="A person standing next to large machinery&#10;&#10;AI-generated content may be incorrect.">
            <a:extLst>
              <a:ext uri="{FF2B5EF4-FFF2-40B4-BE49-F238E27FC236}">
                <a16:creationId xmlns:a16="http://schemas.microsoft.com/office/drawing/2014/main" id="{C48C5262-EBFA-8F5D-71E9-B169DA14248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a:xfrm rot="5400000">
            <a:off x="-30262" y="2138464"/>
            <a:ext cx="4752000" cy="3589750"/>
          </a:xfrm>
          <a:prstGeom prst="rect">
            <a:avLst/>
          </a:prstGeom>
          <a:effectLst>
            <a:outerShdw blurRad="508000" dist="101600" dir="5400000" algn="tl" rotWithShape="0">
              <a:prstClr val="black">
                <a:alpha val="10000"/>
              </a:prstClr>
            </a:outerShdw>
          </a:effectLst>
        </p:spPr>
      </p:pic>
      <p:pic>
        <p:nvPicPr>
          <p:cNvPr id="10" name="Picture 9">
            <a:extLst>
              <a:ext uri="{FF2B5EF4-FFF2-40B4-BE49-F238E27FC236}">
                <a16:creationId xmlns:a16="http://schemas.microsoft.com/office/drawing/2014/main" id="{4309C5F3-9924-F7C2-CBF0-132192487978}"/>
              </a:ext>
            </a:extLst>
          </p:cNvPr>
          <p:cNvPicPr>
            <a:picLocks noChangeAspect="1"/>
          </p:cNvPicPr>
          <p:nvPr/>
        </p:nvPicPr>
        <p:blipFill>
          <a:blip r:embed="rId3"/>
          <a:srcRect b="109"/>
          <a:stretch>
            <a:fillRect/>
          </a:stretch>
        </p:blipFill>
        <p:spPr>
          <a:xfrm>
            <a:off x="8073253" y="1557338"/>
            <a:ext cx="3567884" cy="4752000"/>
          </a:xfrm>
          <a:prstGeom prst="rect">
            <a:avLst/>
          </a:prstGeom>
          <a:effectLst>
            <a:outerShdw blurRad="508000" dist="101600" dir="5400000" algn="tl" rotWithShape="0">
              <a:prstClr val="black">
                <a:alpha val="10000"/>
              </a:prstClr>
            </a:outerShdw>
          </a:effectLst>
        </p:spPr>
      </p:pic>
      <p:pic>
        <p:nvPicPr>
          <p:cNvPr id="11" name="Picture 10" descr="A group of tables and chairs in a row&#10;&#10;AI-generated content may be incorrect.">
            <a:extLst>
              <a:ext uri="{FF2B5EF4-FFF2-40B4-BE49-F238E27FC236}">
                <a16:creationId xmlns:a16="http://schemas.microsoft.com/office/drawing/2014/main" id="{C56DDFCF-704D-300D-D419-694CEE69B5E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rot="5400000">
            <a:off x="3720000" y="2149538"/>
            <a:ext cx="4752000" cy="3567600"/>
          </a:xfrm>
          <a:prstGeom prst="rect">
            <a:avLst/>
          </a:prstGeom>
          <a:effectLst>
            <a:outerShdw blurRad="508000" dist="101600" dir="5400000" algn="tl" rotWithShape="0">
              <a:prstClr val="black">
                <a:alpha val="10000"/>
              </a:prstClr>
            </a:outerShdw>
          </a:effectLst>
        </p:spPr>
      </p:pic>
    </p:spTree>
    <p:extLst>
      <p:ext uri="{BB962C8B-B14F-4D97-AF65-F5344CB8AC3E}">
        <p14:creationId xmlns:p14="http://schemas.microsoft.com/office/powerpoint/2010/main" val="198559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02AB1-D35F-AE12-FBD9-B8CFE45D16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6FB11D-89DD-E10E-D50A-51A0A4E9F5C3}"/>
              </a:ext>
            </a:extLst>
          </p:cNvPr>
          <p:cNvSpPr>
            <a:spLocks noGrp="1"/>
          </p:cNvSpPr>
          <p:nvPr>
            <p:ph type="title"/>
          </p:nvPr>
        </p:nvSpPr>
        <p:spPr>
          <a:xfrm>
            <a:off x="456360" y="691228"/>
            <a:ext cx="11277496" cy="535531"/>
          </a:xfrm>
        </p:spPr>
        <p:txBody>
          <a:bodyPr/>
          <a:lstStyle/>
          <a:p>
            <a:pPr algn="ctr"/>
            <a:r>
              <a:rPr lang="en-US" dirty="0"/>
              <a:t>Rate Plan Inputs</a:t>
            </a:r>
          </a:p>
        </p:txBody>
      </p:sp>
      <p:sp>
        <p:nvSpPr>
          <p:cNvPr id="3" name="Text Placeholder 2">
            <a:extLst>
              <a:ext uri="{FF2B5EF4-FFF2-40B4-BE49-F238E27FC236}">
                <a16:creationId xmlns:a16="http://schemas.microsoft.com/office/drawing/2014/main" id="{C84046B6-DAD7-A86A-98E0-85B467229E5B}"/>
              </a:ext>
            </a:extLst>
          </p:cNvPr>
          <p:cNvSpPr>
            <a:spLocks noGrp="1"/>
          </p:cNvSpPr>
          <p:nvPr>
            <p:ph type="body" sz="quarter" idx="13"/>
          </p:nvPr>
        </p:nvSpPr>
        <p:spPr>
          <a:xfrm>
            <a:off x="456360" y="480395"/>
            <a:ext cx="11277496" cy="193899"/>
          </a:xfrm>
        </p:spPr>
        <p:txBody>
          <a:bodyPr/>
          <a:lstStyle/>
          <a:p>
            <a:pPr algn="ctr"/>
            <a:r>
              <a:rPr lang="en-US" dirty="0"/>
              <a:t>Mishawaka (Indiana) Municipal sewage works</a:t>
            </a:r>
          </a:p>
        </p:txBody>
      </p:sp>
      <p:sp>
        <p:nvSpPr>
          <p:cNvPr id="6" name="Content Placeholder 4">
            <a:extLst>
              <a:ext uri="{FF2B5EF4-FFF2-40B4-BE49-F238E27FC236}">
                <a16:creationId xmlns:a16="http://schemas.microsoft.com/office/drawing/2014/main" id="{898236AD-2480-5653-6A37-B9A225F4DE42}"/>
              </a:ext>
            </a:extLst>
          </p:cNvPr>
          <p:cNvSpPr txBox="1">
            <a:spLocks/>
          </p:cNvSpPr>
          <p:nvPr/>
        </p:nvSpPr>
        <p:spPr>
          <a:xfrm>
            <a:off x="838198" y="1441576"/>
            <a:ext cx="10363202" cy="525739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Cost Chemical – Increase 60% – 75% since 2020</a:t>
            </a:r>
          </a:p>
          <a:p>
            <a:r>
              <a:rPr lang="en-US" dirty="0"/>
              <a:t>Improvement Fund</a:t>
            </a:r>
          </a:p>
          <a:p>
            <a:pPr lvl="1"/>
            <a:r>
              <a:rPr lang="en-US" dirty="0"/>
              <a:t>Examine most expensive unplanned repair to date</a:t>
            </a:r>
          </a:p>
          <a:p>
            <a:pPr lvl="1"/>
            <a:r>
              <a:rPr lang="en-US" dirty="0"/>
              <a:t>$3.5M Juday Creek Pump Station / Force Main (2005) – equivalent to $6.5M in 2025 dollars</a:t>
            </a:r>
          </a:p>
          <a:p>
            <a:pPr lvl="1"/>
            <a:r>
              <a:rPr lang="en-US" dirty="0"/>
              <a:t>This was a single event and multiple events can occur</a:t>
            </a:r>
          </a:p>
          <a:p>
            <a:r>
              <a:rPr lang="en-US" dirty="0"/>
              <a:t>Combined Sewer Overflow Long Term Control Plan (CSO LTCP)</a:t>
            </a:r>
          </a:p>
          <a:p>
            <a:pPr lvl="1"/>
            <a:r>
              <a:rPr lang="en-US" dirty="0"/>
              <a:t>Unfunded federal mandate – have significantly reduced overflows</a:t>
            </a:r>
          </a:p>
          <a:p>
            <a:pPr lvl="1"/>
            <a:r>
              <a:rPr lang="en-US" dirty="0"/>
              <a:t>Spent over $300M since 1990 in 2020 dollars</a:t>
            </a:r>
          </a:p>
          <a:p>
            <a:r>
              <a:rPr lang="en-US" dirty="0"/>
              <a:t>Annual Projects</a:t>
            </a:r>
          </a:p>
          <a:p>
            <a:pPr lvl="1"/>
            <a:r>
              <a:rPr lang="en-US" dirty="0"/>
              <a:t>Sewer lining and rehabilitation - $1M in 2026</a:t>
            </a:r>
          </a:p>
          <a:p>
            <a:pPr lvl="1"/>
            <a:r>
              <a:rPr lang="en-US" dirty="0"/>
              <a:t>Sewer upgrades / drainage improvements - $600k in 2026</a:t>
            </a:r>
          </a:p>
          <a:p>
            <a:pPr lvl="1"/>
            <a:r>
              <a:rPr lang="en-US" dirty="0"/>
              <a:t>Transportation equipment - $50k in 2026 - $750k when Vac Truck replacement is needed</a:t>
            </a:r>
          </a:p>
        </p:txBody>
      </p:sp>
    </p:spTree>
    <p:extLst>
      <p:ext uri="{BB962C8B-B14F-4D97-AF65-F5344CB8AC3E}">
        <p14:creationId xmlns:p14="http://schemas.microsoft.com/office/powerpoint/2010/main" val="88806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EBB91-B56D-FADD-E335-01C332245566}"/>
              </a:ext>
            </a:extLst>
          </p:cNvPr>
          <p:cNvSpPr>
            <a:spLocks noGrp="1"/>
          </p:cNvSpPr>
          <p:nvPr>
            <p:ph type="title"/>
          </p:nvPr>
        </p:nvSpPr>
        <p:spPr>
          <a:xfrm>
            <a:off x="456360" y="691228"/>
            <a:ext cx="11277496" cy="535531"/>
          </a:xfrm>
        </p:spPr>
        <p:txBody>
          <a:bodyPr/>
          <a:lstStyle/>
          <a:p>
            <a:pPr algn="ctr"/>
            <a:r>
              <a:rPr lang="en-US" dirty="0"/>
              <a:t>Assessment of Asset Inventory</a:t>
            </a:r>
          </a:p>
        </p:txBody>
      </p:sp>
      <p:sp>
        <p:nvSpPr>
          <p:cNvPr id="3" name="Text Placeholder 2">
            <a:extLst>
              <a:ext uri="{FF2B5EF4-FFF2-40B4-BE49-F238E27FC236}">
                <a16:creationId xmlns:a16="http://schemas.microsoft.com/office/drawing/2014/main" id="{F7DD3656-2D71-D3F2-EF45-88D498B23B8E}"/>
              </a:ext>
            </a:extLst>
          </p:cNvPr>
          <p:cNvSpPr>
            <a:spLocks noGrp="1"/>
          </p:cNvSpPr>
          <p:nvPr>
            <p:ph type="body" sz="quarter" idx="13"/>
          </p:nvPr>
        </p:nvSpPr>
        <p:spPr>
          <a:xfrm>
            <a:off x="456360" y="480395"/>
            <a:ext cx="11277496" cy="193899"/>
          </a:xfrm>
        </p:spPr>
        <p:txBody>
          <a:bodyPr/>
          <a:lstStyle/>
          <a:p>
            <a:pPr algn="ctr"/>
            <a:r>
              <a:rPr lang="en-US" dirty="0"/>
              <a:t>Mishawaka (Indiana) Municipal sewage works</a:t>
            </a:r>
          </a:p>
        </p:txBody>
      </p:sp>
      <p:sp>
        <p:nvSpPr>
          <p:cNvPr id="6" name="Content Placeholder 4">
            <a:extLst>
              <a:ext uri="{FF2B5EF4-FFF2-40B4-BE49-F238E27FC236}">
                <a16:creationId xmlns:a16="http://schemas.microsoft.com/office/drawing/2014/main" id="{307E282F-10B1-EEA2-B90D-6C5D2C897BA2}"/>
              </a:ext>
            </a:extLst>
          </p:cNvPr>
          <p:cNvSpPr txBox="1">
            <a:spLocks/>
          </p:cNvSpPr>
          <p:nvPr/>
        </p:nvSpPr>
        <p:spPr>
          <a:xfrm>
            <a:off x="838198" y="1441577"/>
            <a:ext cx="10647785" cy="9657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Developed 20-year plan – Focus on first 5 years</a:t>
            </a:r>
          </a:p>
        </p:txBody>
      </p:sp>
      <p:graphicFrame>
        <p:nvGraphicFramePr>
          <p:cNvPr id="8" name="Table 7">
            <a:extLst>
              <a:ext uri="{FF2B5EF4-FFF2-40B4-BE49-F238E27FC236}">
                <a16:creationId xmlns:a16="http://schemas.microsoft.com/office/drawing/2014/main" id="{9499F7EC-6446-98E3-D8CD-4CC97CD841E0}"/>
              </a:ext>
            </a:extLst>
          </p:cNvPr>
          <p:cNvGraphicFramePr>
            <a:graphicFrameLocks noGrp="1"/>
          </p:cNvGraphicFramePr>
          <p:nvPr/>
        </p:nvGraphicFramePr>
        <p:xfrm>
          <a:off x="363894" y="2043404"/>
          <a:ext cx="11122089" cy="4541144"/>
        </p:xfrm>
        <a:graphic>
          <a:graphicData uri="http://schemas.openxmlformats.org/drawingml/2006/table">
            <a:tbl>
              <a:tblPr/>
              <a:tblGrid>
                <a:gridCol w="1746249">
                  <a:extLst>
                    <a:ext uri="{9D8B030D-6E8A-4147-A177-3AD203B41FA5}">
                      <a16:colId xmlns:a16="http://schemas.microsoft.com/office/drawing/2014/main" val="3370762186"/>
                    </a:ext>
                  </a:extLst>
                </a:gridCol>
                <a:gridCol w="2601796">
                  <a:extLst>
                    <a:ext uri="{9D8B030D-6E8A-4147-A177-3AD203B41FA5}">
                      <a16:colId xmlns:a16="http://schemas.microsoft.com/office/drawing/2014/main" val="360157725"/>
                    </a:ext>
                  </a:extLst>
                </a:gridCol>
                <a:gridCol w="2742433">
                  <a:extLst>
                    <a:ext uri="{9D8B030D-6E8A-4147-A177-3AD203B41FA5}">
                      <a16:colId xmlns:a16="http://schemas.microsoft.com/office/drawing/2014/main" val="2816658043"/>
                    </a:ext>
                  </a:extLst>
                </a:gridCol>
                <a:gridCol w="2062685">
                  <a:extLst>
                    <a:ext uri="{9D8B030D-6E8A-4147-A177-3AD203B41FA5}">
                      <a16:colId xmlns:a16="http://schemas.microsoft.com/office/drawing/2014/main" val="3617748145"/>
                    </a:ext>
                  </a:extLst>
                </a:gridCol>
                <a:gridCol w="1968926">
                  <a:extLst>
                    <a:ext uri="{9D8B030D-6E8A-4147-A177-3AD203B41FA5}">
                      <a16:colId xmlns:a16="http://schemas.microsoft.com/office/drawing/2014/main" val="1661200540"/>
                    </a:ext>
                  </a:extLst>
                </a:gridCol>
              </a:tblGrid>
              <a:tr h="315908">
                <a:tc gridSpan="5">
                  <a:txBody>
                    <a:bodyPr/>
                    <a:lstStyle/>
                    <a:p>
                      <a:pPr algn="ctr" fontAlgn="b">
                        <a:buNone/>
                      </a:pPr>
                      <a:r>
                        <a:rPr lang="en-US" sz="1400" b="0" i="0" u="none" strike="noStrike" dirty="0">
                          <a:solidFill>
                            <a:srgbClr val="000000"/>
                          </a:solidFill>
                          <a:effectLst/>
                          <a:latin typeface="Aptos Narrow" panose="020B0004020202020204" pitchFamily="34" charset="0"/>
                        </a:rPr>
                        <a:t>Anticipated Project by 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3587579"/>
                  </a:ext>
                </a:extLst>
              </a:tr>
              <a:tr h="315908">
                <a:tc>
                  <a:txBody>
                    <a:bodyPr/>
                    <a:lstStyle/>
                    <a:p>
                      <a:pPr algn="ctr" fontAlgn="b">
                        <a:buNone/>
                      </a:pPr>
                      <a:r>
                        <a:rPr lang="en-US" sz="1400" b="0" i="0" u="none" strike="noStrike" dirty="0">
                          <a:solidFill>
                            <a:srgbClr val="000000"/>
                          </a:solidFill>
                          <a:effectLst/>
                          <a:latin typeface="Aptos Narrow" panose="020B0004020202020204" pitchFamily="34" charset="0"/>
                        </a:rPr>
                        <a:t>2025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dirty="0">
                          <a:solidFill>
                            <a:srgbClr val="000000"/>
                          </a:solidFill>
                          <a:effectLst/>
                          <a:latin typeface="Aptos Narrow" panose="020B0004020202020204" pitchFamily="34" charset="0"/>
                        </a:rPr>
                        <a:t>2026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dirty="0">
                          <a:solidFill>
                            <a:srgbClr val="000000"/>
                          </a:solidFill>
                          <a:effectLst/>
                          <a:latin typeface="Aptos Narrow" panose="020B0004020202020204" pitchFamily="34" charset="0"/>
                        </a:rPr>
                        <a:t>2027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dirty="0">
                          <a:solidFill>
                            <a:srgbClr val="000000"/>
                          </a:solidFill>
                          <a:effectLst/>
                          <a:latin typeface="Aptos Narrow" panose="020B0004020202020204" pitchFamily="34" charset="0"/>
                        </a:rPr>
                        <a:t>2028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400" b="0" i="0" u="none" strike="noStrike" dirty="0">
                          <a:solidFill>
                            <a:srgbClr val="000000"/>
                          </a:solidFill>
                          <a:effectLst/>
                          <a:latin typeface="Aptos Narrow" panose="020B0004020202020204" pitchFamily="34" charset="0"/>
                        </a:rPr>
                        <a:t>2029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0519003"/>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Lift Station - Harding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Biosolids Upgrade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Scum Concentrator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Blower - Replace Turbo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Electrical Improvements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1392296"/>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Blower - Drive Rebuild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Carbon Unit - Headworks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Bisulfite Bulk Storage Tank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Biosolids Asphalt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Ferrous Bulk Storage Tank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24096635"/>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Electrical Evaluation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Digester Draft Tubes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Raw Pump Rebuild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Carbon Unit - Central Park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Lift Station - River Pointe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09464819"/>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Primary East Rebuild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Electrical Evaluation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Electrical Evaluation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Electrical Evaluation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Lift Station - Rivers Edge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9365050"/>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Plant Safety and Security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Grit System - Cyclone Separators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ptos Narrow" panose="020B0004020202020204" pitchFamily="34" charset="0"/>
                        </a:rPr>
                        <a:t>Diffuser Membranes East Replacement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ptos Narrow" panose="020B0004020202020204" pitchFamily="34" charset="0"/>
                        </a:rPr>
                        <a:t>Lift Station - Bittersweet Cove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Lift Station - South Hampton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5024838"/>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Biosolids Study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Primary East Rebuild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Headworks Screens 2 &amp; 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ptos Narrow" panose="020B0004020202020204" pitchFamily="34" charset="0"/>
                        </a:rPr>
                        <a:t>Lift Station - Schumacher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7776999"/>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West Primary Tank Limitorque Valves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Digester #2 Mixers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9298772"/>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West RAS Magmeter &amp; Converters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Biofilter Rehabilitation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1577363"/>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City Water Tank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Lift Station - Park Place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8584099"/>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RAS West Control Panels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Lift Station - Lake Shore Estates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4280937"/>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Biofilter Rehabilitation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1588732"/>
                  </a:ext>
                </a:extLst>
              </a:tr>
              <a:tr h="315908">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Lift Station Cell Conversion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400" b="0" i="0" u="none" strike="noStrike" dirty="0">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11109674"/>
                  </a:ext>
                </a:extLst>
              </a:tr>
            </a:tbl>
          </a:graphicData>
        </a:graphic>
      </p:graphicFrame>
    </p:spTree>
    <p:extLst>
      <p:ext uri="{BB962C8B-B14F-4D97-AF65-F5344CB8AC3E}">
        <p14:creationId xmlns:p14="http://schemas.microsoft.com/office/powerpoint/2010/main" val="3095563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93FD8-9D87-C124-22DF-64183214BE3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8019468-0F48-C180-3823-934A742FCEC0}"/>
              </a:ext>
            </a:extLst>
          </p:cNvPr>
          <p:cNvSpPr>
            <a:spLocks noGrp="1"/>
          </p:cNvSpPr>
          <p:nvPr>
            <p:ph sz="quarter" idx="14"/>
          </p:nvPr>
        </p:nvSpPr>
        <p:spPr>
          <a:xfrm>
            <a:off x="457252" y="788101"/>
            <a:ext cx="11277495" cy="5764453"/>
          </a:xfrm>
        </p:spPr>
        <p:txBody>
          <a:bodyPr>
            <a:normAutofit fontScale="40000" lnSpcReduction="20000"/>
          </a:bodyPr>
          <a:lstStyle/>
          <a:p>
            <a:pPr marL="0" indent="0" algn="ctr">
              <a:buNone/>
            </a:pPr>
            <a:r>
              <a:rPr lang="en-US" sz="5000" u="sng" dirty="0">
                <a:latin typeface="Arial Black" panose="020B0A04020102020204" pitchFamily="34" charset="0"/>
                <a:cs typeface="Arial" panose="020B0604020202020204" pitchFamily="34" charset="0"/>
              </a:rPr>
              <a:t>Long-Term Control Plan (LTCP) Future Outlook</a:t>
            </a:r>
            <a:r>
              <a:rPr lang="en-US" sz="5000" dirty="0">
                <a:latin typeface="Arial Black" panose="020B0A04020102020204" pitchFamily="34" charset="0"/>
                <a:cs typeface="Arial" panose="020B0604020202020204" pitchFamily="34" charset="0"/>
              </a:rPr>
              <a:t>:</a:t>
            </a:r>
          </a:p>
          <a:p>
            <a:pPr marL="457200" lvl="1" indent="0">
              <a:buNone/>
            </a:pPr>
            <a:endParaRPr lang="en-US" dirty="0">
              <a:latin typeface="Arial" panose="020B0604020202020204" pitchFamily="34" charset="0"/>
              <a:cs typeface="Arial" panose="020B0604020202020204" pitchFamily="34" charset="0"/>
            </a:endParaRPr>
          </a:p>
          <a:p>
            <a:pPr marL="0" marR="0">
              <a:buNone/>
            </a:pPr>
            <a:r>
              <a:rPr lang="en-US" sz="4000" b="1" dirty="0">
                <a:effectLst/>
                <a:latin typeface="Arial" panose="020B0604020202020204" pitchFamily="34" charset="0"/>
                <a:ea typeface="Calibri" panose="020F0502020204030204" pitchFamily="34" charset="0"/>
                <a:cs typeface="Arial" panose="020B0604020202020204" pitchFamily="34" charset="0"/>
              </a:rPr>
              <a:t>Working Toward a Path Forward</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4000" dirty="0">
                <a:effectLst/>
                <a:latin typeface="Arial" panose="020B0604020202020204" pitchFamily="34" charset="0"/>
                <a:ea typeface="Times New Roman" panose="02020603050405020304" pitchFamily="18" charset="0"/>
                <a:cs typeface="Arial" panose="020B0604020202020204" pitchFamily="34" charset="0"/>
              </a:rPr>
              <a:t>Mishawaka Utilities and our legal team at Barnes &amp; Thornburg continue to work diligently to secure a meeting with IDEM, EPA, and DOJ to discuss our LTCP progress and potential modifications to LTCP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4000" dirty="0">
                <a:effectLst/>
                <a:latin typeface="Arial" panose="020B0604020202020204" pitchFamily="34" charset="0"/>
                <a:ea typeface="Times New Roman" panose="02020603050405020304" pitchFamily="18" charset="0"/>
                <a:cs typeface="Arial" panose="020B0604020202020204" pitchFamily="34" charset="0"/>
              </a:rPr>
              <a:t>We remain </a:t>
            </a:r>
            <a:r>
              <a:rPr lang="en-US" sz="4000" b="1" dirty="0">
                <a:effectLst/>
                <a:latin typeface="Arial" panose="020B0604020202020204" pitchFamily="34" charset="0"/>
                <a:ea typeface="Times New Roman" panose="02020603050405020304" pitchFamily="18" charset="0"/>
                <a:cs typeface="Arial" panose="020B0604020202020204" pitchFamily="34" charset="0"/>
              </a:rPr>
              <a:t>cautiously optimistic</a:t>
            </a:r>
            <a:r>
              <a:rPr lang="en-US" sz="4000" dirty="0">
                <a:effectLst/>
                <a:latin typeface="Arial" panose="020B0604020202020204" pitchFamily="34" charset="0"/>
                <a:ea typeface="Times New Roman" panose="02020603050405020304" pitchFamily="18" charset="0"/>
                <a:cs typeface="Arial" panose="020B0604020202020204" pitchFamily="34" charset="0"/>
              </a:rPr>
              <a:t> that this meeting will occur in the </a:t>
            </a:r>
            <a:r>
              <a:rPr lang="en-US" sz="4000" b="1" dirty="0">
                <a:effectLst/>
                <a:latin typeface="Arial" panose="020B0604020202020204" pitchFamily="34" charset="0"/>
                <a:ea typeface="Times New Roman" panose="02020603050405020304" pitchFamily="18" charset="0"/>
                <a:cs typeface="Arial" panose="020B0604020202020204" pitchFamily="34" charset="0"/>
              </a:rPr>
              <a:t>coming months</a:t>
            </a:r>
            <a:r>
              <a:rPr lang="en-US" sz="4000" dirty="0">
                <a:effectLst/>
                <a:latin typeface="Arial" panose="020B0604020202020204" pitchFamily="34" charset="0"/>
                <a:ea typeface="Times New Roman" panose="02020603050405020304" pitchFamily="18" charset="0"/>
                <a:cs typeface="Arial" panose="020B0604020202020204" pitchFamily="34" charset="0"/>
              </a:rPr>
              <a:t>, allowing us to demonstrate the measurable progress Mishawaka has made toward CSO reduction and system improvement.  </a:t>
            </a:r>
          </a:p>
          <a:p>
            <a:pPr marL="342900" marR="0" lvl="0" indent="-342900">
              <a:buSzPts val="1000"/>
              <a:buFont typeface="Symbol" panose="05050102010706020507" pitchFamily="18" charset="2"/>
              <a:buChar char=""/>
              <a:tabLst>
                <a:tab pos="457200" algn="l"/>
              </a:tabLs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buNone/>
            </a:pPr>
            <a:r>
              <a:rPr lang="en-US" sz="4000" b="1" dirty="0">
                <a:effectLst/>
                <a:latin typeface="Arial" panose="020B0604020202020204" pitchFamily="34" charset="0"/>
                <a:ea typeface="Calibri" panose="020F0502020204030204" pitchFamily="34" charset="0"/>
                <a:cs typeface="Arial" panose="020B0604020202020204" pitchFamily="34" charset="0"/>
              </a:rPr>
              <a:t>Fiscal Reality and the Need for Council Action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4000" dirty="0">
                <a:effectLst/>
                <a:latin typeface="Arial" panose="020B0604020202020204" pitchFamily="34" charset="0"/>
                <a:ea typeface="Times New Roman" panose="02020603050405020304" pitchFamily="18" charset="0"/>
                <a:cs typeface="Arial" panose="020B0604020202020204" pitchFamily="34" charset="0"/>
              </a:rPr>
              <a:t>Even with a more favorable agreement, if it would come to pass, Mishawaka Utilities Wastewater (MUWW) must still </a:t>
            </a:r>
            <a:r>
              <a:rPr lang="en-US" sz="4000" b="1" dirty="0">
                <a:effectLst/>
                <a:latin typeface="Arial" panose="020B0604020202020204" pitchFamily="34" charset="0"/>
                <a:ea typeface="Times New Roman" panose="02020603050405020304" pitchFamily="18" charset="0"/>
                <a:cs typeface="Arial" panose="020B0604020202020204" pitchFamily="34" charset="0"/>
              </a:rPr>
              <a:t>bond with Council approval, approximately $35 million</a:t>
            </a:r>
            <a:r>
              <a:rPr lang="en-US" sz="4000" dirty="0">
                <a:effectLst/>
                <a:latin typeface="Arial" panose="020B0604020202020204" pitchFamily="34" charset="0"/>
                <a:ea typeface="Times New Roman" panose="02020603050405020304" pitchFamily="18" charset="0"/>
                <a:cs typeface="Arial" panose="020B0604020202020204" pitchFamily="34" charset="0"/>
              </a:rPr>
              <a:t> in identified CSO</a:t>
            </a:r>
            <a:r>
              <a:rPr lang="en-US" sz="4000" dirty="0">
                <a:latin typeface="Arial" panose="020B0604020202020204" pitchFamily="34" charset="0"/>
                <a:ea typeface="Times New Roman" panose="02020603050405020304" pitchFamily="18" charset="0"/>
                <a:cs typeface="Arial" panose="020B0604020202020204" pitchFamily="34" charset="0"/>
              </a:rPr>
              <a:t> and Treatment Plant</a:t>
            </a:r>
            <a:r>
              <a:rPr lang="en-US" sz="4000" dirty="0">
                <a:effectLst/>
                <a:latin typeface="Arial" panose="020B0604020202020204" pitchFamily="34" charset="0"/>
                <a:ea typeface="Times New Roman" panose="02020603050405020304" pitchFamily="18" charset="0"/>
                <a:cs typeface="Arial" panose="020B0604020202020204" pitchFamily="34" charset="0"/>
              </a:rPr>
              <a:t>-related projects over the next five years to achieve 2 combined sewer overflows (CSO’s).</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4000" dirty="0">
                <a:effectLst/>
                <a:latin typeface="Arial" panose="020B0604020202020204" pitchFamily="34" charset="0"/>
                <a:ea typeface="Times New Roman" panose="02020603050405020304" pitchFamily="18" charset="0"/>
                <a:cs typeface="Arial" panose="020B0604020202020204" pitchFamily="34" charset="0"/>
              </a:rPr>
              <a:t>These projects are essential to achieving </a:t>
            </a:r>
            <a:r>
              <a:rPr lang="en-US" sz="4000" b="1" dirty="0">
                <a:effectLst/>
                <a:latin typeface="Arial" panose="020B0604020202020204" pitchFamily="34" charset="0"/>
                <a:ea typeface="Times New Roman" panose="02020603050405020304" pitchFamily="18" charset="0"/>
                <a:cs typeface="Arial" panose="020B0604020202020204" pitchFamily="34" charset="0"/>
              </a:rPr>
              <a:t>our target of two CSOs per typical year</a:t>
            </a:r>
            <a:r>
              <a:rPr lang="en-US" sz="4000" dirty="0">
                <a:effectLst/>
                <a:latin typeface="Arial" panose="020B0604020202020204" pitchFamily="34" charset="0"/>
                <a:ea typeface="Times New Roman" panose="02020603050405020304" pitchFamily="18" charset="0"/>
                <a:cs typeface="Arial" panose="020B0604020202020204" pitchFamily="34" charset="0"/>
              </a:rPr>
              <a:t> and are </a:t>
            </a:r>
            <a:r>
              <a:rPr lang="en-US" sz="4000" b="1" dirty="0">
                <a:effectLst/>
                <a:latin typeface="Arial" panose="020B0604020202020204" pitchFamily="34" charset="0"/>
                <a:ea typeface="Times New Roman" panose="02020603050405020304" pitchFamily="18" charset="0"/>
                <a:cs typeface="Arial" panose="020B0604020202020204" pitchFamily="34" charset="0"/>
              </a:rPr>
              <a:t>dependent on Council approval of the MUWW Rate Plan</a:t>
            </a:r>
            <a:r>
              <a:rPr lang="en-US"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4000" dirty="0">
                <a:effectLst/>
                <a:latin typeface="Arial" panose="020B0604020202020204" pitchFamily="34" charset="0"/>
                <a:ea typeface="Times New Roman" panose="02020603050405020304" pitchFamily="18" charset="0"/>
                <a:cs typeface="Arial" panose="020B0604020202020204" pitchFamily="34" charset="0"/>
              </a:rPr>
              <a:t>In addition, </a:t>
            </a:r>
            <a:r>
              <a:rPr lang="en-US" sz="4000" b="1" dirty="0">
                <a:effectLst/>
                <a:latin typeface="Arial" panose="020B0604020202020204" pitchFamily="34" charset="0"/>
                <a:ea typeface="Times New Roman" panose="02020603050405020304" pitchFamily="18" charset="0"/>
                <a:cs typeface="Arial" panose="020B0604020202020204" pitchFamily="34" charset="0"/>
              </a:rPr>
              <a:t>millions of dollars in critical plant asset replacements and infrastructure upgrades</a:t>
            </a:r>
            <a:r>
              <a:rPr lang="en-US" sz="4000" dirty="0">
                <a:effectLst/>
                <a:latin typeface="Arial" panose="020B0604020202020204" pitchFamily="34" charset="0"/>
                <a:ea typeface="Times New Roman" panose="02020603050405020304" pitchFamily="18" charset="0"/>
                <a:cs typeface="Arial" panose="020B0604020202020204" pitchFamily="34" charset="0"/>
              </a:rPr>
              <a:t> at the MUWW Plant hinge on rate plan approval in 2025 and implementation in 2026.</a:t>
            </a:r>
          </a:p>
          <a:p>
            <a:pPr marL="342900" marR="0" lvl="0" indent="-342900">
              <a:buSzPts val="1000"/>
              <a:buFont typeface="Symbol" panose="05050102010706020507" pitchFamily="18" charset="2"/>
              <a:buChar char=""/>
              <a:tabLst>
                <a:tab pos="457200" algn="l"/>
              </a:tabLst>
            </a:pP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0" marR="0">
              <a:buNone/>
            </a:pPr>
            <a:r>
              <a:rPr lang="en-US" sz="4000" b="1" dirty="0">
                <a:effectLst/>
                <a:latin typeface="Arial" panose="020B0604020202020204" pitchFamily="34" charset="0"/>
                <a:ea typeface="Calibri" panose="020F0502020204030204" pitchFamily="34" charset="0"/>
                <a:cs typeface="Arial" panose="020B0604020202020204" pitchFamily="34" charset="0"/>
              </a:rPr>
              <a:t>Why 2025 Matters</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4000" b="1" dirty="0">
                <a:effectLst/>
                <a:latin typeface="Arial" panose="020B0604020202020204" pitchFamily="34" charset="0"/>
                <a:ea typeface="Times New Roman" panose="02020603050405020304" pitchFamily="18" charset="0"/>
                <a:cs typeface="Arial" panose="020B0604020202020204" pitchFamily="34" charset="0"/>
              </a:rPr>
              <a:t>Approval of the MUWW Rate Plan in 2025 and initial implementation of the MUWW Rate Plan in 2026 is Vital</a:t>
            </a:r>
            <a:r>
              <a:rPr lang="en-US" sz="4000" dirty="0">
                <a:effectLst/>
                <a:latin typeface="Arial" panose="020B0604020202020204" pitchFamily="34" charset="0"/>
                <a:ea typeface="Times New Roman" panose="02020603050405020304" pitchFamily="18" charset="0"/>
                <a:cs typeface="Arial" panose="020B0604020202020204" pitchFamily="34" charset="0"/>
              </a:rPr>
              <a:t> to the </a:t>
            </a:r>
            <a:r>
              <a:rPr lang="en-US" sz="4000" b="1" dirty="0">
                <a:effectLst/>
                <a:latin typeface="Arial" panose="020B0604020202020204" pitchFamily="34" charset="0"/>
                <a:ea typeface="Times New Roman" panose="02020603050405020304" pitchFamily="18" charset="0"/>
                <a:cs typeface="Arial" panose="020B0604020202020204" pitchFamily="34" charset="0"/>
              </a:rPr>
              <a:t>Sustainability of MUWW,</a:t>
            </a:r>
            <a:r>
              <a:rPr lang="en-US" sz="4000" dirty="0">
                <a:effectLst/>
                <a:latin typeface="Arial" panose="020B0604020202020204" pitchFamily="34" charset="0"/>
                <a:ea typeface="Times New Roman" panose="02020603050405020304" pitchFamily="18" charset="0"/>
                <a:cs typeface="Arial" panose="020B0604020202020204" pitchFamily="34" charset="0"/>
              </a:rPr>
              <a:t> operational viability, makes CSO and Plant projects a reality </a:t>
            </a:r>
            <a:r>
              <a:rPr lang="en-US" sz="4000" dirty="0">
                <a:latin typeface="Arial" panose="020B0604020202020204" pitchFamily="34" charset="0"/>
                <a:ea typeface="Times New Roman" panose="02020603050405020304" pitchFamily="18" charset="0"/>
                <a:cs typeface="Arial" panose="020B0604020202020204" pitchFamily="34" charset="0"/>
              </a:rPr>
              <a:t>while maintaining </a:t>
            </a:r>
            <a:r>
              <a:rPr lang="en-US" sz="4000" dirty="0">
                <a:effectLst/>
                <a:latin typeface="Arial" panose="020B0604020202020204" pitchFamily="34" charset="0"/>
                <a:ea typeface="Times New Roman" panose="02020603050405020304" pitchFamily="18" charset="0"/>
                <a:cs typeface="Arial" panose="020B0604020202020204" pitchFamily="34" charset="0"/>
              </a:rPr>
              <a:t>schedule, maintains compliance, and preserves Mishawaka’s strong record of environmental stewardship and financial responsibility.</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SzPts val="1000"/>
              <a:buFont typeface="Symbol" panose="05050102010706020507" pitchFamily="18" charset="2"/>
              <a:buChar char=""/>
              <a:tabLst>
                <a:tab pos="457200" algn="l"/>
              </a:tabLst>
            </a:pPr>
            <a:endParaRPr lang="en-US" sz="2000" dirty="0">
              <a:effectLst/>
              <a:latin typeface="Aptos" panose="020B0004020202020204" pitchFamily="34" charset="0"/>
              <a:ea typeface="Calibri" panose="020F0502020204030204" pitchFamily="34" charset="0"/>
              <a:cs typeface="Aptos" panose="020B0004020202020204" pitchFamily="34" charset="0"/>
            </a:endParaRPr>
          </a:p>
          <a:p>
            <a:pPr marL="0" marR="0" algn="ctr">
              <a:buNone/>
            </a:pPr>
            <a:endParaRPr lang="en-US" sz="1600" dirty="0">
              <a:effectLst/>
              <a:latin typeface="Aptos" panose="020B0004020202020204" pitchFamily="34" charset="0"/>
              <a:ea typeface="Calibri" panose="020F0502020204030204" pitchFamily="34" charset="0"/>
              <a:cs typeface="Aptos" panose="020B0004020202020204" pitchFamily="34" charset="0"/>
            </a:endParaRPr>
          </a:p>
        </p:txBody>
      </p:sp>
      <p:sp>
        <p:nvSpPr>
          <p:cNvPr id="7" name="Title 1">
            <a:extLst>
              <a:ext uri="{FF2B5EF4-FFF2-40B4-BE49-F238E27FC236}">
                <a16:creationId xmlns:a16="http://schemas.microsoft.com/office/drawing/2014/main" id="{126EF784-56CB-A740-E3A7-82D97DFEC637}"/>
              </a:ext>
            </a:extLst>
          </p:cNvPr>
          <p:cNvSpPr txBox="1">
            <a:spLocks/>
          </p:cNvSpPr>
          <p:nvPr/>
        </p:nvSpPr>
        <p:spPr>
          <a:xfrm>
            <a:off x="838199" y="637708"/>
            <a:ext cx="10515600" cy="1325563"/>
          </a:xfrm>
          <a:prstGeom prst="rect">
            <a:avLst/>
          </a:prstGeom>
        </p:spPr>
        <p:txBody>
          <a:bodyPr vert="horz" wrap="square" lIns="0" tIns="91440" rIns="0" bIns="0" rtlCol="0" anchor="t" anchorCtr="0">
            <a:norm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endParaRPr lang="en-US" sz="2800" u="sng" dirty="0">
              <a:latin typeface="Arial Black" panose="020B0A040201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4D69D343-9758-D2E8-C28A-0DBAE82853FE}"/>
              </a:ext>
            </a:extLst>
          </p:cNvPr>
          <p:cNvSpPr>
            <a:spLocks noGrp="1"/>
          </p:cNvSpPr>
          <p:nvPr>
            <p:ph type="body" sz="quarter" idx="13"/>
          </p:nvPr>
        </p:nvSpPr>
        <p:spPr>
          <a:xfrm>
            <a:off x="789181" y="305445"/>
            <a:ext cx="11277496" cy="193899"/>
          </a:xfrm>
        </p:spPr>
        <p:txBody>
          <a:bodyPr/>
          <a:lstStyle/>
          <a:p>
            <a:pPr algn="ctr"/>
            <a:r>
              <a:rPr lang="en-US" dirty="0"/>
              <a:t>Mishawaka (Indiana) Municipal sewage works</a:t>
            </a:r>
          </a:p>
        </p:txBody>
      </p:sp>
    </p:spTree>
    <p:extLst>
      <p:ext uri="{BB962C8B-B14F-4D97-AF65-F5344CB8AC3E}">
        <p14:creationId xmlns:p14="http://schemas.microsoft.com/office/powerpoint/2010/main" val="1431221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24383-03C1-8095-312D-F67BBEEECE0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7D4933-6A21-19E9-A1CF-34CDD21CC9F9}"/>
              </a:ext>
            </a:extLst>
          </p:cNvPr>
          <p:cNvSpPr>
            <a:spLocks noGrp="1"/>
          </p:cNvSpPr>
          <p:nvPr>
            <p:ph sz="quarter" idx="14"/>
          </p:nvPr>
        </p:nvSpPr>
        <p:spPr>
          <a:xfrm>
            <a:off x="457252" y="788102"/>
            <a:ext cx="11277495" cy="5409782"/>
          </a:xfrm>
        </p:spPr>
        <p:txBody>
          <a:bodyPr>
            <a:normAutofit/>
          </a:bodyPr>
          <a:lstStyle/>
          <a:p>
            <a:pPr marL="0" indent="0" algn="ctr">
              <a:buNone/>
            </a:pPr>
            <a:r>
              <a:rPr lang="en-US" u="sng" dirty="0">
                <a:latin typeface="Arial Black" panose="020B0A04020102020204" pitchFamily="34" charset="0"/>
                <a:cs typeface="Arial" panose="020B0604020202020204" pitchFamily="34" charset="0"/>
              </a:rPr>
              <a:t>Goal of Comprehensive Rate Plan</a:t>
            </a:r>
            <a:r>
              <a:rPr lang="en-US" dirty="0">
                <a:latin typeface="Arial Black" panose="020B0A04020102020204" pitchFamily="34" charset="0"/>
                <a:cs typeface="Arial" panose="020B0604020202020204" pitchFamily="34" charset="0"/>
              </a:rPr>
              <a:t>:</a:t>
            </a:r>
          </a:p>
          <a:p>
            <a:pPr marL="457200" lvl="1" indent="0">
              <a:buNone/>
            </a:pPr>
            <a:endParaRPr lang="en-US" dirty="0">
              <a:latin typeface="Arial" panose="020B0604020202020204" pitchFamily="34" charset="0"/>
              <a:cs typeface="Arial" panose="020B0604020202020204" pitchFamily="34" charset="0"/>
            </a:endParaRPr>
          </a:p>
          <a:p>
            <a:pPr marL="457200" lvl="1" indent="0">
              <a:buNone/>
            </a:pPr>
            <a:r>
              <a:rPr lang="en-US" b="1" dirty="0">
                <a:effectLst/>
                <a:latin typeface="Arial" panose="020B0604020202020204" pitchFamily="34" charset="0"/>
                <a:ea typeface="Times New Roman" panose="02020603050405020304" pitchFamily="18" charset="0"/>
                <a:cs typeface="Times New Roman" panose="02020603050405020304" pitchFamily="18" charset="0"/>
              </a:rPr>
              <a:t>To develop a short-term (5-years) and long-term rate plan (20-years) that considers all the Utility needs including:</a:t>
            </a:r>
          </a:p>
          <a:p>
            <a:pPr marL="457200" lvl="1" indent="0">
              <a:buNone/>
            </a:pPr>
            <a:endParaRPr lang="en-US" b="1" dirty="0">
              <a:effectLst/>
              <a:latin typeface="Arial" panose="020B0604020202020204" pitchFamily="34" charset="0"/>
              <a:ea typeface="Times New Roman" panose="02020603050405020304" pitchFamily="18" charset="0"/>
              <a:cs typeface="Times New Roman" panose="02020603050405020304" pitchFamily="18" charset="0"/>
            </a:endParaRPr>
          </a:p>
          <a:p>
            <a:pPr lvl="1"/>
            <a:r>
              <a:rPr lang="en-US" dirty="0">
                <a:latin typeface="Arial" panose="020B0604020202020204" pitchFamily="34" charset="0"/>
                <a:ea typeface="Times New Roman" panose="02020603050405020304" pitchFamily="18" charset="0"/>
                <a:cs typeface="Times New Roman" panose="02020603050405020304" pitchFamily="18" charset="0"/>
              </a:rPr>
              <a:t>O</a:t>
            </a:r>
            <a:r>
              <a:rPr lang="en-US" dirty="0">
                <a:effectLst/>
                <a:latin typeface="Arial" panose="020B0604020202020204" pitchFamily="34" charset="0"/>
                <a:ea typeface="Times New Roman" panose="02020603050405020304" pitchFamily="18" charset="0"/>
                <a:cs typeface="Times New Roman" panose="02020603050405020304" pitchFamily="18" charset="0"/>
              </a:rPr>
              <a:t>peration and Maintenance</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D</a:t>
            </a:r>
            <a:r>
              <a:rPr lang="en-US" dirty="0">
                <a:effectLst/>
                <a:latin typeface="Arial" panose="020B0604020202020204" pitchFamily="34" charset="0"/>
                <a:ea typeface="Times New Roman" panose="02020603050405020304" pitchFamily="18" charset="0"/>
                <a:cs typeface="Times New Roman" panose="02020603050405020304" pitchFamily="18" charset="0"/>
              </a:rPr>
              <a:t>ebt </a:t>
            </a:r>
            <a:r>
              <a:rPr lang="en-US" dirty="0">
                <a:latin typeface="Arial" panose="020B0604020202020204" pitchFamily="34" charset="0"/>
                <a:ea typeface="Times New Roman" panose="02020603050405020304" pitchFamily="18" charset="0"/>
                <a:cs typeface="Times New Roman" panose="02020603050405020304" pitchFamily="18" charset="0"/>
              </a:rPr>
              <a:t>S</a:t>
            </a:r>
            <a:r>
              <a:rPr lang="en-US" dirty="0">
                <a:effectLst/>
                <a:latin typeface="Arial" panose="020B0604020202020204" pitchFamily="34" charset="0"/>
                <a:ea typeface="Times New Roman" panose="02020603050405020304" pitchFamily="18" charset="0"/>
                <a:cs typeface="Times New Roman" panose="02020603050405020304" pitchFamily="18" charset="0"/>
              </a:rPr>
              <a:t>ervice – Existing and Proposed</a:t>
            </a:r>
          </a:p>
          <a:p>
            <a:pPr lvl="1"/>
            <a:r>
              <a:rPr lang="en-US" dirty="0">
                <a:effectLst/>
                <a:latin typeface="Arial" panose="020B0604020202020204" pitchFamily="34" charset="0"/>
                <a:ea typeface="Times New Roman" panose="02020603050405020304" pitchFamily="18" charset="0"/>
                <a:cs typeface="Times New Roman" panose="02020603050405020304" pitchFamily="18" charset="0"/>
              </a:rPr>
              <a:t>Roll off of TIF Credit</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P</a:t>
            </a:r>
            <a:r>
              <a:rPr lang="en-US" dirty="0">
                <a:effectLst/>
                <a:latin typeface="Arial" panose="020B0604020202020204" pitchFamily="34" charset="0"/>
                <a:ea typeface="Times New Roman" panose="02020603050405020304" pitchFamily="18" charset="0"/>
                <a:cs typeface="Times New Roman" panose="02020603050405020304" pitchFamily="18" charset="0"/>
              </a:rPr>
              <a:t>ayment in Lieu of Taxes </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C</a:t>
            </a:r>
            <a:r>
              <a:rPr lang="en-US" dirty="0">
                <a:effectLst/>
                <a:latin typeface="Arial" panose="020B0604020202020204" pitchFamily="34" charset="0"/>
                <a:ea typeface="Times New Roman" panose="02020603050405020304" pitchFamily="18" charset="0"/>
                <a:cs typeface="Times New Roman" panose="02020603050405020304" pitchFamily="18" charset="0"/>
              </a:rPr>
              <a:t>apital Replacements and Extensions</a:t>
            </a:r>
          </a:p>
          <a:p>
            <a:pPr lvl="1"/>
            <a:r>
              <a:rPr lang="en-US" dirty="0">
                <a:latin typeface="Arial" panose="020B0604020202020204" pitchFamily="34" charset="0"/>
                <a:ea typeface="Times New Roman" panose="02020603050405020304" pitchFamily="18" charset="0"/>
                <a:cs typeface="Times New Roman" panose="02020603050405020304" pitchFamily="18" charset="0"/>
              </a:rPr>
              <a:t>Long-Term Sustainability</a:t>
            </a:r>
          </a:p>
          <a:p>
            <a:pPr lvl="1"/>
            <a:r>
              <a:rPr lang="en-US" dirty="0">
                <a:effectLst/>
                <a:latin typeface="Arial" panose="020B0604020202020204" pitchFamily="34" charset="0"/>
                <a:ea typeface="Times New Roman" panose="02020603050405020304" pitchFamily="18" charset="0"/>
                <a:cs typeface="Times New Roman" panose="02020603050405020304" pitchFamily="18" charset="0"/>
              </a:rPr>
              <a:t>Manage</a:t>
            </a:r>
            <a:r>
              <a:rPr lang="en-US" dirty="0">
                <a:latin typeface="Arial" panose="020B0604020202020204" pitchFamily="34" charset="0"/>
                <a:ea typeface="Times New Roman" panose="02020603050405020304" pitchFamily="18" charset="0"/>
                <a:cs typeface="Times New Roman" panose="02020603050405020304" pitchFamily="18" charset="0"/>
              </a:rPr>
              <a:t> Impact to Customers</a:t>
            </a:r>
            <a:endParaRPr lang="en-US" dirty="0">
              <a:effectLst/>
              <a:latin typeface="Arial" panose="020B0604020202020204" pitchFamily="34" charset="0"/>
              <a:ea typeface="Times New Roman" panose="02020603050405020304" pitchFamily="18" charset="0"/>
              <a:cs typeface="Times New Roman" panose="02020603050405020304" pitchFamily="18" charset="0"/>
            </a:endParaRPr>
          </a:p>
          <a:p>
            <a:pPr marL="457200" lvl="1" indent="0">
              <a:buNone/>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2FB2E9D4-8472-7351-CD84-AEDA045F49DF}"/>
              </a:ext>
            </a:extLst>
          </p:cNvPr>
          <p:cNvSpPr txBox="1">
            <a:spLocks/>
          </p:cNvSpPr>
          <p:nvPr/>
        </p:nvSpPr>
        <p:spPr>
          <a:xfrm>
            <a:off x="839093" y="788102"/>
            <a:ext cx="10515600" cy="1325563"/>
          </a:xfrm>
          <a:prstGeom prst="rect">
            <a:avLst/>
          </a:prstGeom>
        </p:spPr>
        <p:txBody>
          <a:bodyPr vert="horz" wrap="square" lIns="0" tIns="91440" rIns="0" bIns="0" rtlCol="0" anchor="t" anchorCtr="0">
            <a:norm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endParaRPr lang="en-US" sz="2800" u="sng" dirty="0">
              <a:latin typeface="Arial Black" panose="020B0A040201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0FAAEB94-9F8D-F427-E3B5-9089256A01A4}"/>
              </a:ext>
            </a:extLst>
          </p:cNvPr>
          <p:cNvSpPr>
            <a:spLocks noGrp="1"/>
          </p:cNvSpPr>
          <p:nvPr>
            <p:ph type="body" sz="quarter" idx="13"/>
          </p:nvPr>
        </p:nvSpPr>
        <p:spPr>
          <a:xfrm>
            <a:off x="837307" y="594203"/>
            <a:ext cx="11277496" cy="193899"/>
          </a:xfrm>
        </p:spPr>
        <p:txBody>
          <a:bodyPr/>
          <a:lstStyle/>
          <a:p>
            <a:pPr algn="ctr"/>
            <a:r>
              <a:rPr lang="en-US" dirty="0"/>
              <a:t>Mishawaka (Indiana) Municipal sewage works</a:t>
            </a:r>
          </a:p>
        </p:txBody>
      </p:sp>
    </p:spTree>
    <p:extLst>
      <p:ext uri="{BB962C8B-B14F-4D97-AF65-F5344CB8AC3E}">
        <p14:creationId xmlns:p14="http://schemas.microsoft.com/office/powerpoint/2010/main" val="1375285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B14FC0-3F55-82B8-4F9B-71E7FBC20102}"/>
              </a:ext>
            </a:extLst>
          </p:cNvPr>
          <p:cNvSpPr>
            <a:spLocks noGrp="1"/>
          </p:cNvSpPr>
          <p:nvPr>
            <p:ph sz="quarter" idx="14"/>
          </p:nvPr>
        </p:nvSpPr>
        <p:spPr>
          <a:xfrm>
            <a:off x="456360" y="1130060"/>
            <a:ext cx="11277495" cy="5382883"/>
          </a:xfrm>
        </p:spPr>
        <p:txBody>
          <a:bodyPr>
            <a:normAutofit fontScale="92500" lnSpcReduction="20000"/>
          </a:bodyPr>
          <a:lstStyle/>
          <a:p>
            <a:pPr lvl="1">
              <a:lnSpc>
                <a:spcPct val="120000"/>
              </a:lnSpc>
            </a:pPr>
            <a:r>
              <a:rPr lang="en-US" b="1" dirty="0">
                <a:effectLst/>
                <a:latin typeface="Arial" panose="020B0604020202020204" pitchFamily="34" charset="0"/>
                <a:ea typeface="Times New Roman" panose="02020603050405020304" pitchFamily="18" charset="0"/>
                <a:cs typeface="Times New Roman" panose="02020603050405020304" pitchFamily="18" charset="0"/>
              </a:rPr>
              <a:t>TIF Credit Roll-Off  </a:t>
            </a:r>
          </a:p>
          <a:p>
            <a:pPr lvl="2">
              <a:lnSpc>
                <a:spcPct val="120000"/>
              </a:lnSpc>
              <a:buFont typeface="Courier New" panose="02070309020205020404" pitchFamily="49" charset="0"/>
              <a:buChar char="o"/>
            </a:pPr>
            <a:r>
              <a:rPr lang="en-US" sz="2400" dirty="0">
                <a:effectLst/>
                <a:latin typeface="Arial" panose="020B0604020202020204" pitchFamily="34" charset="0"/>
                <a:ea typeface="Times New Roman" panose="02020603050405020304" pitchFamily="18" charset="0"/>
                <a:cs typeface="Times New Roman" panose="02020603050405020304" pitchFamily="18" charset="0"/>
              </a:rPr>
              <a:t>$600k in 2025, $960k in 2028, $900k in 2031 and $900k in 2033. Results in loss of non-utility revenue of nearly $5</a:t>
            </a:r>
            <a:r>
              <a:rPr lang="en-US" sz="2400" dirty="0">
                <a:latin typeface="Arial" panose="020B0604020202020204" pitchFamily="34" charset="0"/>
                <a:ea typeface="Times New Roman" panose="02020603050405020304" pitchFamily="18" charset="0"/>
                <a:cs typeface="Times New Roman" panose="02020603050405020304" pitchFamily="18" charset="0"/>
              </a:rPr>
              <a:t>M between 2024 and 2030</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lvl="1">
              <a:lnSpc>
                <a:spcPct val="170000"/>
              </a:lnSpc>
            </a:pPr>
            <a:r>
              <a:rPr lang="en-US" b="1" dirty="0">
                <a:latin typeface="Arial" panose="020B0604020202020204" pitchFamily="34" charset="0"/>
                <a:ea typeface="Times New Roman" panose="02020603050405020304" pitchFamily="18" charset="0"/>
                <a:cs typeface="Times New Roman" panose="02020603050405020304" pitchFamily="18" charset="0"/>
              </a:rPr>
              <a:t>C</a:t>
            </a:r>
            <a:r>
              <a:rPr lang="en-US" b="1" dirty="0">
                <a:effectLst/>
                <a:latin typeface="Arial" panose="020B0604020202020204" pitchFamily="34" charset="0"/>
                <a:ea typeface="Times New Roman" panose="02020603050405020304" pitchFamily="18" charset="0"/>
                <a:cs typeface="Times New Roman" panose="02020603050405020304" pitchFamily="18" charset="0"/>
              </a:rPr>
              <a:t>apital Projects and Replacements (Heavily driven by the federally mandated $454 M LTCP – Zero Overflow Level of Control (2020 Dollars)</a:t>
            </a:r>
            <a:endParaRPr lang="en-US" b="1" dirty="0">
              <a:latin typeface="Arial" panose="020B0604020202020204" pitchFamily="34" charset="0"/>
              <a:ea typeface="Times New Roman" panose="02020603050405020304" pitchFamily="18" charset="0"/>
              <a:cs typeface="Times New Roman" panose="02020603050405020304" pitchFamily="18" charset="0"/>
            </a:endParaRPr>
          </a:p>
          <a:p>
            <a:pPr lvl="1">
              <a:lnSpc>
                <a:spcPct val="170000"/>
              </a:lnSpc>
            </a:pPr>
            <a:r>
              <a:rPr lang="en-US" b="1" dirty="0">
                <a:latin typeface="Arial" panose="020B0604020202020204" pitchFamily="34" charset="0"/>
                <a:cs typeface="Times New Roman" panose="02020603050405020304" pitchFamily="18" charset="0"/>
              </a:rPr>
              <a:t>$291M over 20 years ($14.55M total annually on average)</a:t>
            </a:r>
          </a:p>
          <a:p>
            <a:pPr lvl="3">
              <a:lnSpc>
                <a:spcPct val="120000"/>
              </a:lnSpc>
              <a:buFont typeface="Courier New" panose="02070309020205020404" pitchFamily="49" charset="0"/>
              <a:buChar char="o"/>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$101M in years 2025 – 2030, $190M in 2031 through 2044.</a:t>
            </a:r>
          </a:p>
          <a:p>
            <a:pPr lvl="3">
              <a:lnSpc>
                <a:spcPct val="120000"/>
              </a:lnSpc>
              <a:buFont typeface="Courier New" panose="02070309020205020404" pitchFamily="49" charset="0"/>
              <a:buChar char="o"/>
            </a:pPr>
            <a:r>
              <a:rPr lang="en-US" sz="2200" dirty="0">
                <a:latin typeface="Arial" panose="020B0604020202020204" pitchFamily="34" charset="0"/>
                <a:ea typeface="Times New Roman" panose="02020603050405020304" pitchFamily="18" charset="0"/>
                <a:cs typeface="Times New Roman" panose="02020603050405020304" pitchFamily="18" charset="0"/>
              </a:rPr>
              <a:t>$121M - Long Term Control Plan (CSO) related – $170M - Normal Capital Replacements (Treatment Plant)</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lvl="3">
              <a:lnSpc>
                <a:spcPct val="120000"/>
              </a:lnSpc>
              <a:buFont typeface="Courier New" panose="02070309020205020404" pitchFamily="49" charset="0"/>
              <a:buChar char="o"/>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t>
            </a:r>
            <a:r>
              <a:rPr lang="en-US" sz="2200" dirty="0">
                <a:latin typeface="Arial" panose="020B0604020202020204" pitchFamily="34" charset="0"/>
                <a:ea typeface="Times New Roman" panose="02020603050405020304" pitchFamily="18" charset="0"/>
                <a:cs typeface="Times New Roman" panose="02020603050405020304" pitchFamily="18" charset="0"/>
              </a:rPr>
              <a:t>223</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M - Bond funded – </a:t>
            </a:r>
            <a:r>
              <a:rPr lang="en-US" sz="2200" dirty="0">
                <a:latin typeface="Arial" panose="020B0604020202020204" pitchFamily="34" charset="0"/>
                <a:ea typeface="Times New Roman" panose="02020603050405020304" pitchFamily="18" charset="0"/>
                <a:cs typeface="Times New Roman" panose="02020603050405020304" pitchFamily="18" charset="0"/>
              </a:rPr>
              <a:t>$68</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M  - Cash </a:t>
            </a:r>
            <a:r>
              <a:rPr lang="en-US" sz="2200" dirty="0">
                <a:latin typeface="Arial" panose="020B0604020202020204" pitchFamily="34" charset="0"/>
                <a:ea typeface="Times New Roman" panose="02020603050405020304" pitchFamily="18" charset="0"/>
                <a:cs typeface="Times New Roman" panose="02020603050405020304" pitchFamily="18" charset="0"/>
              </a:rPr>
              <a:t>funded ($3.4 M per year)</a:t>
            </a:r>
            <a:endParaRPr lang="en-US" sz="2400" b="1" dirty="0">
              <a:latin typeface="Arial" panose="020B0604020202020204" pitchFamily="34" charset="0"/>
              <a:cs typeface="Times New Roman" panose="02020603050405020304" pitchFamily="18" charset="0"/>
            </a:endParaRPr>
          </a:p>
          <a:p>
            <a:pPr lvl="1">
              <a:lnSpc>
                <a:spcPct val="120000"/>
              </a:lnSpc>
            </a:pPr>
            <a:r>
              <a:rPr lang="en-US" b="1" dirty="0">
                <a:latin typeface="Arial" panose="020B0604020202020204" pitchFamily="34" charset="0"/>
                <a:cs typeface="Times New Roman" panose="02020603050405020304" pitchFamily="18" charset="0"/>
              </a:rPr>
              <a:t>High inflationary environment since 2020  </a:t>
            </a:r>
            <a:endParaRPr lang="en-US" dirty="0">
              <a:latin typeface="Arial" panose="020B0604020202020204" pitchFamily="34" charset="0"/>
              <a:cs typeface="Times New Roman" panose="02020603050405020304" pitchFamily="18" charset="0"/>
            </a:endParaRPr>
          </a:p>
          <a:p>
            <a:pPr lvl="1">
              <a:lnSpc>
                <a:spcPct val="120000"/>
              </a:lnSpc>
            </a:pPr>
            <a:r>
              <a:rPr lang="en-US" b="1" dirty="0">
                <a:latin typeface="Arial" panose="020B0604020202020204" pitchFamily="34" charset="0"/>
                <a:cs typeface="Times New Roman" panose="02020603050405020304" pitchFamily="18" charset="0"/>
              </a:rPr>
              <a:t>Increases in cost to provide residential sewer insurance program </a:t>
            </a:r>
            <a:endParaRPr lang="en-US" dirty="0">
              <a:latin typeface="Arial" panose="020B0604020202020204" pitchFamily="34" charset="0"/>
              <a:cs typeface="Times New Roman" panose="02020603050405020304" pitchFamily="18" charset="0"/>
            </a:endParaRPr>
          </a:p>
          <a:p>
            <a:pPr marL="0" indent="0">
              <a:buNone/>
            </a:pPr>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86DE058C-E591-5454-46D1-0899326ABBA0}"/>
              </a:ext>
            </a:extLst>
          </p:cNvPr>
          <p:cNvSpPr txBox="1">
            <a:spLocks/>
          </p:cNvSpPr>
          <p:nvPr/>
        </p:nvSpPr>
        <p:spPr>
          <a:xfrm>
            <a:off x="837307" y="487726"/>
            <a:ext cx="10515600" cy="1325563"/>
          </a:xfrm>
          <a:prstGeom prst="rect">
            <a:avLst/>
          </a:prstGeom>
        </p:spPr>
        <p:txBody>
          <a:bodyPr vert="horz" wrap="square" lIns="0" tIns="91440" rIns="0" bIns="0" rtlCol="0" anchor="t" anchorCtr="0">
            <a:norm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800" u="sng" dirty="0">
                <a:latin typeface="Arial Black" panose="020B0A04020102020204" pitchFamily="34" charset="0"/>
                <a:cs typeface="Arial" panose="020B0604020202020204" pitchFamily="34" charset="0"/>
              </a:rPr>
              <a:t>Financial Headwinds</a:t>
            </a:r>
          </a:p>
          <a:p>
            <a:pPr algn="ctr"/>
            <a:endParaRPr lang="en-US"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0BB75321-0E2F-CA8C-46E2-C8ACCE350878}"/>
              </a:ext>
            </a:extLst>
          </p:cNvPr>
          <p:cNvSpPr>
            <a:spLocks noGrp="1"/>
          </p:cNvSpPr>
          <p:nvPr>
            <p:ph type="body" sz="quarter" idx="13"/>
          </p:nvPr>
        </p:nvSpPr>
        <p:spPr>
          <a:xfrm>
            <a:off x="839093" y="293827"/>
            <a:ext cx="11277496" cy="193899"/>
          </a:xfrm>
        </p:spPr>
        <p:txBody>
          <a:bodyPr/>
          <a:lstStyle/>
          <a:p>
            <a:pPr algn="ctr"/>
            <a:r>
              <a:rPr lang="en-US" dirty="0"/>
              <a:t>Mishawaka (Indiana) Municipal sewage works</a:t>
            </a:r>
          </a:p>
        </p:txBody>
      </p:sp>
    </p:spTree>
    <p:extLst>
      <p:ext uri="{BB962C8B-B14F-4D97-AF65-F5344CB8AC3E}">
        <p14:creationId xmlns:p14="http://schemas.microsoft.com/office/powerpoint/2010/main" val="1662715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024AA-59A7-7E8D-C8C7-1E46AA869BD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C9A21A-D37A-3434-2673-5389DC877C29}"/>
              </a:ext>
            </a:extLst>
          </p:cNvPr>
          <p:cNvSpPr>
            <a:spLocks noGrp="1"/>
          </p:cNvSpPr>
          <p:nvPr>
            <p:ph sz="quarter" idx="14"/>
          </p:nvPr>
        </p:nvSpPr>
        <p:spPr>
          <a:xfrm>
            <a:off x="456360" y="1136076"/>
            <a:ext cx="11277495" cy="5382883"/>
          </a:xfrm>
        </p:spPr>
        <p:txBody>
          <a:bodyPr>
            <a:normAutofit/>
          </a:bodyPr>
          <a:lstStyle/>
          <a:p>
            <a:pPr lvl="1">
              <a:lnSpc>
                <a:spcPct val="120000"/>
              </a:lnSpc>
            </a:pPr>
            <a:r>
              <a:rPr lang="en-US" b="1" dirty="0">
                <a:effectLst/>
                <a:latin typeface="Arial" panose="020B0604020202020204" pitchFamily="34" charset="0"/>
                <a:ea typeface="Times New Roman" panose="02020603050405020304" pitchFamily="18" charset="0"/>
                <a:cs typeface="Times New Roman" panose="02020603050405020304" pitchFamily="18" charset="0"/>
              </a:rPr>
              <a:t>Provide for frequent (annual) modest </a:t>
            </a:r>
            <a:r>
              <a:rPr lang="en-US" b="1" dirty="0">
                <a:latin typeface="Arial" panose="020B0604020202020204" pitchFamily="34" charset="0"/>
                <a:ea typeface="Times New Roman" panose="02020603050405020304" pitchFamily="18" charset="0"/>
                <a:cs typeface="Times New Roman" panose="02020603050405020304" pitchFamily="18" charset="0"/>
              </a:rPr>
              <a:t>rate increase</a:t>
            </a:r>
            <a:endParaRPr lang="en-US" b="1" dirty="0">
              <a:effectLst/>
              <a:latin typeface="Arial" panose="020B0604020202020204" pitchFamily="34" charset="0"/>
              <a:ea typeface="Times New Roman" panose="02020603050405020304" pitchFamily="18" charset="0"/>
              <a:cs typeface="Times New Roman" panose="02020603050405020304" pitchFamily="18" charset="0"/>
            </a:endParaRPr>
          </a:p>
          <a:p>
            <a:pPr lvl="1">
              <a:lnSpc>
                <a:spcPct val="120000"/>
              </a:lnSpc>
            </a:pPr>
            <a:r>
              <a:rPr lang="en-US" b="1" dirty="0">
                <a:latin typeface="Arial" panose="020B0604020202020204" pitchFamily="34" charset="0"/>
                <a:ea typeface="Times New Roman" panose="02020603050405020304" pitchFamily="18" charset="0"/>
                <a:cs typeface="Times New Roman" panose="02020603050405020304" pitchFamily="18" charset="0"/>
              </a:rPr>
              <a:t>Issue Bonds approximately once every three years (7 Bonds in all)</a:t>
            </a:r>
          </a:p>
          <a:p>
            <a:pPr lvl="1">
              <a:lnSpc>
                <a:spcPct val="120000"/>
              </a:lnSpc>
            </a:pPr>
            <a:r>
              <a:rPr lang="en-US" b="1" dirty="0">
                <a:latin typeface="Arial" panose="020B0604020202020204" pitchFamily="34" charset="0"/>
                <a:ea typeface="Times New Roman" panose="02020603050405020304" pitchFamily="18" charset="0"/>
                <a:cs typeface="Times New Roman" panose="02020603050405020304" pitchFamily="18" charset="0"/>
              </a:rPr>
              <a:t>Rate fund projects - $3.4M/yr.</a:t>
            </a:r>
          </a:p>
          <a:p>
            <a:pPr lvl="1">
              <a:lnSpc>
                <a:spcPct val="120000"/>
              </a:lnSpc>
            </a:pPr>
            <a:r>
              <a:rPr lang="en-US" b="1" dirty="0">
                <a:effectLst/>
                <a:latin typeface="Arial" panose="020B0604020202020204" pitchFamily="34" charset="0"/>
                <a:ea typeface="Times New Roman" panose="02020603050405020304" pitchFamily="18" charset="0"/>
                <a:cs typeface="Times New Roman" panose="02020603050405020304" pitchFamily="18" charset="0"/>
              </a:rPr>
              <a:t>Modest customer growth of 1% per year through 2034 and 0.5% 2035-2044</a:t>
            </a:r>
          </a:p>
          <a:p>
            <a:pPr lvl="1">
              <a:lnSpc>
                <a:spcPct val="120000"/>
              </a:lnSpc>
            </a:pPr>
            <a:r>
              <a:rPr lang="en-US" b="1" dirty="0">
                <a:latin typeface="Arial" panose="020B0604020202020204" pitchFamily="34" charset="0"/>
                <a:ea typeface="Times New Roman" panose="02020603050405020304" pitchFamily="18" charset="0"/>
                <a:cs typeface="Times New Roman" panose="02020603050405020304" pitchFamily="18" charset="0"/>
              </a:rPr>
              <a:t>Maintain cash reserves of no less than $8M within the Capital Improvement Fund </a:t>
            </a:r>
          </a:p>
          <a:p>
            <a:pPr lvl="1">
              <a:lnSpc>
                <a:spcPct val="120000"/>
              </a:lnSpc>
            </a:pPr>
            <a:r>
              <a:rPr lang="en-US" b="1" dirty="0">
                <a:effectLst/>
                <a:latin typeface="Arial" panose="020B0604020202020204" pitchFamily="34" charset="0"/>
                <a:ea typeface="Times New Roman" panose="02020603050405020304" pitchFamily="18" charset="0"/>
                <a:cs typeface="Times New Roman" panose="02020603050405020304" pitchFamily="18" charset="0"/>
              </a:rPr>
              <a:t>Replenish the sewer insurance fund to operate in the black and eliminate subsidy</a:t>
            </a:r>
          </a:p>
          <a:p>
            <a:pPr lvl="1"/>
            <a:endParaRPr lang="en-US" dirty="0">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6C64FFD9-A2AB-CC74-B6D8-9F7B5693857A}"/>
              </a:ext>
            </a:extLst>
          </p:cNvPr>
          <p:cNvSpPr txBox="1">
            <a:spLocks/>
          </p:cNvSpPr>
          <p:nvPr/>
        </p:nvSpPr>
        <p:spPr>
          <a:xfrm>
            <a:off x="837307" y="487726"/>
            <a:ext cx="10515600" cy="1325563"/>
          </a:xfrm>
          <a:prstGeom prst="rect">
            <a:avLst/>
          </a:prstGeom>
        </p:spPr>
        <p:txBody>
          <a:bodyPr vert="horz" wrap="square" lIns="0" tIns="91440" rIns="0" bIns="0" rtlCol="0" anchor="t" anchorCtr="0">
            <a:normAutofit/>
          </a:bodyPr>
          <a:lstStyle>
            <a:lvl1pPr algn="l" defTabSz="914400" rtl="0" eaLnBrk="1" latinLnBrk="0" hangingPunct="1">
              <a:lnSpc>
                <a:spcPct val="90000"/>
              </a:lnSpc>
              <a:spcBef>
                <a:spcPct val="0"/>
              </a:spcBef>
              <a:buNone/>
              <a:defRPr sz="3200" b="0" i="0" kern="1200">
                <a:solidFill>
                  <a:schemeClr val="tx1"/>
                </a:solidFill>
                <a:latin typeface="Arial Black" panose="020B0604020202020204" pitchFamily="34" charset="0"/>
                <a:ea typeface="+mj-ea"/>
                <a:cs typeface="Arial Black" panose="020B0604020202020204" pitchFamily="34" charset="0"/>
              </a:defRPr>
            </a:lvl1pPr>
          </a:lstStyle>
          <a:p>
            <a:pPr algn="ctr"/>
            <a:r>
              <a:rPr lang="en-US" sz="2800" u="sng" dirty="0">
                <a:latin typeface="Arial Black" panose="020B0A04020102020204" pitchFamily="34" charset="0"/>
                <a:cs typeface="Arial" panose="020B0604020202020204" pitchFamily="34" charset="0"/>
              </a:rPr>
              <a:t>Key Assumptions</a:t>
            </a:r>
          </a:p>
          <a:p>
            <a:pPr algn="ctr"/>
            <a:endParaRPr lang="en-US" dirty="0">
              <a:latin typeface="Arial" panose="020B0604020202020204" pitchFamily="34" charset="0"/>
              <a:cs typeface="Arial" panose="020B0604020202020204" pitchFamily="34" charset="0"/>
            </a:endParaRPr>
          </a:p>
        </p:txBody>
      </p:sp>
      <p:sp>
        <p:nvSpPr>
          <p:cNvPr id="8" name="Text Placeholder 2">
            <a:extLst>
              <a:ext uri="{FF2B5EF4-FFF2-40B4-BE49-F238E27FC236}">
                <a16:creationId xmlns:a16="http://schemas.microsoft.com/office/drawing/2014/main" id="{E080E1CE-86DF-EB0C-C8B7-E87B9352BFFB}"/>
              </a:ext>
            </a:extLst>
          </p:cNvPr>
          <p:cNvSpPr>
            <a:spLocks noGrp="1"/>
          </p:cNvSpPr>
          <p:nvPr>
            <p:ph type="body" sz="quarter" idx="13"/>
          </p:nvPr>
        </p:nvSpPr>
        <p:spPr>
          <a:xfrm>
            <a:off x="839093" y="293827"/>
            <a:ext cx="11277496" cy="193899"/>
          </a:xfrm>
        </p:spPr>
        <p:txBody>
          <a:bodyPr/>
          <a:lstStyle/>
          <a:p>
            <a:pPr algn="ctr"/>
            <a:r>
              <a:rPr lang="en-US" dirty="0"/>
              <a:t>Mishawaka (Indiana) Municipal sewage works</a:t>
            </a:r>
          </a:p>
        </p:txBody>
      </p:sp>
    </p:spTree>
    <p:extLst>
      <p:ext uri="{BB962C8B-B14F-4D97-AF65-F5344CB8AC3E}">
        <p14:creationId xmlns:p14="http://schemas.microsoft.com/office/powerpoint/2010/main" val="1741505428"/>
      </p:ext>
    </p:extLst>
  </p:cSld>
  <p:clrMapOvr>
    <a:masterClrMapping/>
  </p:clrMapOvr>
</p:sld>
</file>

<file path=ppt/theme/theme1.xml><?xml version="1.0" encoding="utf-8"?>
<a:theme xmlns:a="http://schemas.openxmlformats.org/drawingml/2006/main" name="1_Office Theme">
  <a:themeElements>
    <a:clrScheme name="Baker Tilly BC">
      <a:dk1>
        <a:srgbClr val="2B303A"/>
      </a:dk1>
      <a:lt1>
        <a:sysClr val="window" lastClr="FFFFFF"/>
      </a:lt1>
      <a:dk2>
        <a:srgbClr val="000000"/>
      </a:dk2>
      <a:lt2>
        <a:srgbClr val="D9D9D6"/>
      </a:lt2>
      <a:accent1>
        <a:srgbClr val="00B0AD"/>
      </a:accent1>
      <a:accent2>
        <a:srgbClr val="F15B5D"/>
      </a:accent2>
      <a:accent3>
        <a:srgbClr val="979797"/>
      </a:accent3>
      <a:accent4>
        <a:srgbClr val="F2BF3B"/>
      </a:accent4>
      <a:accent5>
        <a:srgbClr val="4AC2E3"/>
      </a:accent5>
      <a:accent6>
        <a:srgbClr val="6E5CA3"/>
      </a:accent6>
      <a:hlink>
        <a:srgbClr val="FF6C54"/>
      </a:hlink>
      <a:folHlink>
        <a:srgbClr val="B9F1E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ACEA55834A2C488CB23CC589F393B0" ma:contentTypeVersion="12" ma:contentTypeDescription="Create a new document." ma:contentTypeScope="" ma:versionID="77da7d331e790679321b86c7b01ae3a2">
  <xsd:schema xmlns:xsd="http://www.w3.org/2001/XMLSchema" xmlns:xs="http://www.w3.org/2001/XMLSchema" xmlns:p="http://schemas.microsoft.com/office/2006/metadata/properties" xmlns:ns2="13090443-e992-42ce-b279-260c39cb1fee" xmlns:ns3="e5b53d11-84a4-45d5-82c5-a514d896cfab" targetNamespace="http://schemas.microsoft.com/office/2006/metadata/properties" ma:root="true" ma:fieldsID="63e063a8a24bed0e9ad22f134faac50e" ns2:_="" ns3:_="">
    <xsd:import namespace="13090443-e992-42ce-b279-260c39cb1fee"/>
    <xsd:import namespace="e5b53d11-84a4-45d5-82c5-a514d896cfa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090443-e992-42ce-b279-260c39cb1f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53d11-84a4-45d5-82c5-a514d896cfa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545892-B4C8-44EE-8B89-A173EA5414C8}">
  <ds:schemaRefs>
    <ds:schemaRef ds:uri="http://schemas.microsoft.com/sharepoint/v3/contenttype/forms"/>
  </ds:schemaRefs>
</ds:datastoreItem>
</file>

<file path=customXml/itemProps2.xml><?xml version="1.0" encoding="utf-8"?>
<ds:datastoreItem xmlns:ds="http://schemas.openxmlformats.org/officeDocument/2006/customXml" ds:itemID="{CDF94778-0F1A-41B0-9FF2-A9282A5D62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090443-e992-42ce-b279-260c39cb1fee"/>
    <ds:schemaRef ds:uri="e5b53d11-84a4-45d5-82c5-a514d896cf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52B30C-1A26-4667-9A84-EE164EB6D48D}">
  <ds:schemaRefs>
    <ds:schemaRef ds:uri="e5b53d11-84a4-45d5-82c5-a514d896cfab"/>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13090443-e992-42ce-b279-260c39cb1fee"/>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3747</TotalTime>
  <Words>1653</Words>
  <Application>Microsoft Office PowerPoint</Application>
  <PresentationFormat>Widescreen</PresentationFormat>
  <Paragraphs>241</Paragraphs>
  <Slides>18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Aptos Display</vt:lpstr>
      <vt:lpstr>Aptos Narrow</vt:lpstr>
      <vt:lpstr>Calibri Light</vt:lpstr>
      <vt:lpstr>Arial Black</vt:lpstr>
      <vt:lpstr>Aptos</vt:lpstr>
      <vt:lpstr>Courier New</vt:lpstr>
      <vt:lpstr>Symbol</vt:lpstr>
      <vt:lpstr>Calibri</vt:lpstr>
      <vt:lpstr>1_Office Theme</vt:lpstr>
      <vt:lpstr>PowerPoint Presentation</vt:lpstr>
      <vt:lpstr>Development of Asset Inventory</vt:lpstr>
      <vt:lpstr>Various Assets</vt:lpstr>
      <vt:lpstr>Rate Plan Inputs</vt:lpstr>
      <vt:lpstr>Assessment of Asset Inventory</vt:lpstr>
      <vt:lpstr>PowerPoint Presentation</vt:lpstr>
      <vt:lpstr>PowerPoint Presentation</vt:lpstr>
      <vt:lpstr>PowerPoint Presentation</vt:lpstr>
      <vt:lpstr>PowerPoint Presentation</vt:lpstr>
      <vt:lpstr>PowerPoint Presentation</vt:lpstr>
      <vt:lpstr>Estimated Annual Expenses - Breakdown</vt:lpstr>
      <vt:lpstr>Estimated Expenses - Breakdown</vt:lpstr>
      <vt:lpstr>Bill Impact – Proposed PILOT vs Current* PILOT</vt:lpstr>
      <vt:lpstr>Estimated Fund Balances vs Recommended Reserves*</vt:lpstr>
      <vt:lpstr>Comparison of Historical and Proposed Average Residential Bill</vt:lpstr>
      <vt:lpstr>PowerPoint Presentation</vt:lpstr>
      <vt:lpstr>COMPARISON OF AVERAGE RESIDENTIAL SEWER BILLS  WITH OTHER INDIANA COMMUNITIES  (4,000 Gal. or 535 CF of flow through a 5/8" Meter)</vt:lpstr>
      <vt:lpstr>PUBLIC WORKS COMPARISON OF TOTAL UTILITY BILL WITH OTHER INDIANA COMMUNITIES</vt:lpstr>
    </vt:vector>
  </TitlesOfParts>
  <Company>Baker Tilly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Fischer, Kat</dc:creator>
  <cp:lastModifiedBy>Stull, Ian</cp:lastModifiedBy>
  <cp:revision>144</cp:revision>
  <cp:lastPrinted>2022-08-26T18:46:58Z</cp:lastPrinted>
  <dcterms:created xsi:type="dcterms:W3CDTF">2021-04-08T18:51:53Z</dcterms:created>
  <dcterms:modified xsi:type="dcterms:W3CDTF">2025-11-17T17:17:45Z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0x010100E4ACEA55834A2C488CB23CC589F393B0</vt:lpwstr>
  </property>
</Properties>
</file>