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90" r:id="rId4"/>
  </p:sldMasterIdLst>
  <p:notesMasterIdLst>
    <p:notesMasterId r:id="rId23"/>
  </p:notesMasterIdLst>
  <p:sldIdLst>
    <p:sldId id="716" r:id="rId5"/>
    <p:sldId id="737" r:id="rId6"/>
    <p:sldId id="733" r:id="rId7"/>
    <p:sldId id="738" r:id="rId8"/>
    <p:sldId id="739" r:id="rId9"/>
    <p:sldId id="742" r:id="rId10"/>
    <p:sldId id="717" r:id="rId11"/>
    <p:sldId id="740" r:id="rId12"/>
    <p:sldId id="721" r:id="rId13"/>
    <p:sldId id="741" r:id="rId14"/>
    <p:sldId id="722" r:id="rId15"/>
    <p:sldId id="730" r:id="rId16"/>
    <p:sldId id="723" r:id="rId17"/>
    <p:sldId id="724" r:id="rId18"/>
    <p:sldId id="725" r:id="rId19"/>
    <p:sldId id="718" r:id="rId20"/>
    <p:sldId id="720" r:id="rId21"/>
    <p:sldId id="731" r:id="rId22"/>
  </p:sldIdLst>
  <p:sldSz cx="12192000" cy="6858000"/>
  <p:notesSz cx="7315200" cy="9601200"/>
  <p:embeddedFontLst>
    <p:embeddedFont>
      <p:font typeface="Aptos Narrow" panose="020B0004020202020204" pitchFamily="34" charset="0"/>
      <p:regular r:id="rId24"/>
      <p:bold r:id="rId25"/>
      <p:italic r:id="rId26"/>
      <p:boldItalic r:id="rId27"/>
    </p:embeddedFont>
    <p:embeddedFont>
      <p:font typeface="Arial Black" panose="020B0A04020102020204" pitchFamily="34" charset="0"/>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A3C828-9082-E535-3348-4C97519671AA}" name="Rowe, Jeff" initials="JR" userId="S::Jeff.Rowe@bakertilly.com::c2020f9c-ef0a-4b4e-844c-b2eb9aa0fd60" providerId="AD"/>
  <p188:author id="{466110B4-0DC9-00B6-2E9C-0556BAE4A54C}" name="Duncan, Brent" initials="BD" userId="S::Brent.Duncan@bakertilly.com::d7772259-4dd9-4320-8d34-481aee7177a3" providerId="AD"/>
  <p188:author id="{67C811B7-0015-E76F-7A47-F1D41D733A80}" name="Tim Healy" initials="TH" userId="S::tim.healy@tylin.com::fc099dfa-c3a6-466b-ab72-26a48dfd69b9" providerId="AD"/>
  <p188:author id="{AE43A2FE-F6AE-A996-FD4B-52A218666836}" name="Stull, Ian" initials="IS" userId="S::Ian.Stull@bakertilly.com::db7170a5-28d1-4fcc-a7d4-26ac9740ad1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ischer, Kat" initials="FK" lastIdx="1" clrIdx="0">
    <p:extLst>
      <p:ext uri="{19B8F6BF-5375-455C-9EA6-DF929625EA0E}">
        <p15:presenceInfo xmlns:p15="http://schemas.microsoft.com/office/powerpoint/2012/main" userId="S::Kat.Fischer@bakertilly.com::071c8181-6edd-4561-b81c-61d03796ce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ACFF"/>
    <a:srgbClr val="8A3CC4"/>
    <a:srgbClr val="57B55E"/>
    <a:srgbClr val="80BE86"/>
    <a:srgbClr val="438957"/>
    <a:srgbClr val="319B42"/>
    <a:srgbClr val="9751CB"/>
    <a:srgbClr val="71C177"/>
    <a:srgbClr val="25BAA7"/>
    <a:srgbClr val="D1EC51"/>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159" d="100"/>
          <a:sy n="159" d="100"/>
        </p:scale>
        <p:origin x="260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ll, Ian" userId="db7170a5-28d1-4fcc-a7d4-26ac9740ad1f" providerId="ADAL" clId="{F61C90C1-6789-40E5-B9BD-FDA6D2368B36}"/>
    <pc:docChg chg="modSld">
      <pc:chgData name="Stull, Ian" userId="db7170a5-28d1-4fcc-a7d4-26ac9740ad1f" providerId="ADAL" clId="{F61C90C1-6789-40E5-B9BD-FDA6D2368B36}" dt="2025-11-17T17:17:41.319" v="1" actId="20577"/>
      <pc:docMkLst>
        <pc:docMk/>
      </pc:docMkLst>
      <pc:sldChg chg="modSp mod">
        <pc:chgData name="Stull, Ian" userId="db7170a5-28d1-4fcc-a7d4-26ac9740ad1f" providerId="ADAL" clId="{F61C90C1-6789-40E5-B9BD-FDA6D2368B36}" dt="2025-11-17T17:17:41.319" v="1" actId="20577"/>
        <pc:sldMkLst>
          <pc:docMk/>
          <pc:sldMk cId="406694542" sldId="716"/>
        </pc:sldMkLst>
        <pc:spChg chg="mod">
          <ac:chgData name="Stull, Ian" userId="db7170a5-28d1-4fcc-a7d4-26ac9740ad1f" providerId="ADAL" clId="{F61C90C1-6789-40E5-B9BD-FDA6D2368B36}" dt="2025-11-17T17:17:41.319" v="1" actId="20577"/>
          <ac:spMkLst>
            <pc:docMk/>
            <pc:sldMk cId="406694542" sldId="716"/>
            <ac:spMk id="9" creationId="{3EEDDE0D-D399-3044-4967-A6FECC37B2B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FIELDWORK\MISHAWAKA,%20IN,%20SEWER%20UTILITY%20-%202025%20LTCP%20(SYNC)\Sewer%20LTCP%202025%20-%203.75%25.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Fieldwork\Mishawaka,%20IN,%20Sewer%20Utility%20-%202025%20LTCP%20(Sync)\Sewer%20LTCP%202025%20-%203.75%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FIELDWORK\MISHAWAKA,%20IN,%20SEWER%20UTILITY%20-%202025%20LTCP%20(SYNC)\Sewer%20LTCP%202025%20-%203.75%2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516081676231149E-2"/>
          <c:y val="8.5095060563402075E-2"/>
          <c:w val="0.89653476578139601"/>
          <c:h val="0.66074755839316179"/>
        </c:manualLayout>
      </c:layout>
      <c:barChart>
        <c:barDir val="col"/>
        <c:grouping val="stacked"/>
        <c:varyColors val="0"/>
        <c:ser>
          <c:idx val="0"/>
          <c:order val="0"/>
          <c:tx>
            <c:strRef>
              <c:f>'PPT Graphs'!$A$7:$B$7</c:f>
              <c:strCache>
                <c:ptCount val="2"/>
                <c:pt idx="0">
                  <c:v>Operating Expenses</c:v>
                </c:pt>
              </c:strCache>
            </c:strRef>
          </c:tx>
          <c:spPr>
            <a:solidFill>
              <a:srgbClr val="00B0AD"/>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Graphs'!$C$7,'PPT Graphs'!$E$7,'PPT Graphs'!$G$7,'PPT Graphs'!$I$7,'PPT Graphs'!$K$7,'PPT Graphs'!$M$7,'PPT Graphs'!$O$7)</c:f>
              <c:numCache>
                <c:formatCode>_(* #,##0_);_(* \(#,##0\);_(* "-"_);_(@_)</c:formatCode>
                <c:ptCount val="7"/>
                <c:pt idx="0">
                  <c:v>9329035.1099999994</c:v>
                </c:pt>
                <c:pt idx="1">
                  <c:v>10083600</c:v>
                </c:pt>
                <c:pt idx="2">
                  <c:v>10414900</c:v>
                </c:pt>
                <c:pt idx="3">
                  <c:v>10770900</c:v>
                </c:pt>
                <c:pt idx="4">
                  <c:v>11101200</c:v>
                </c:pt>
                <c:pt idx="5">
                  <c:v>11386600</c:v>
                </c:pt>
                <c:pt idx="6">
                  <c:v>11738700</c:v>
                </c:pt>
              </c:numCache>
              <c:extLst/>
            </c:numRef>
          </c:val>
          <c:extLst>
            <c:ext xmlns:c16="http://schemas.microsoft.com/office/drawing/2014/chart" uri="{C3380CC4-5D6E-409C-BE32-E72D297353CC}">
              <c16:uniqueId val="{00000000-83DA-4F3F-B006-DFD2D77E817F}"/>
            </c:ext>
          </c:extLst>
        </c:ser>
        <c:ser>
          <c:idx val="1"/>
          <c:order val="1"/>
          <c:tx>
            <c:strRef>
              <c:f>'PPT Graphs'!$A$8:$B$8</c:f>
              <c:strCache>
                <c:ptCount val="2"/>
                <c:pt idx="0">
                  <c:v>Debt Service - Outstanding</c:v>
                </c:pt>
              </c:strCache>
            </c:strRef>
          </c:tx>
          <c:spPr>
            <a:solidFill>
              <a:srgbClr val="F15B5D"/>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Graphs'!$C$8,'PPT Graphs'!$E$8,'PPT Graphs'!$G$8,'PPT Graphs'!$I$8,'PPT Graphs'!$K$8,'PPT Graphs'!$M$8,'PPT Graphs'!$O$8)</c:f>
              <c:numCache>
                <c:formatCode>_(* #,##0_);_(* \(#,##0\);_(* "-"_);_(@_)</c:formatCode>
                <c:ptCount val="7"/>
                <c:pt idx="0">
                  <c:v>10176084</c:v>
                </c:pt>
                <c:pt idx="1">
                  <c:v>10077300</c:v>
                </c:pt>
                <c:pt idx="2">
                  <c:v>10290500</c:v>
                </c:pt>
                <c:pt idx="3">
                  <c:v>8372900</c:v>
                </c:pt>
                <c:pt idx="4">
                  <c:v>6508700</c:v>
                </c:pt>
                <c:pt idx="5">
                  <c:v>6491500</c:v>
                </c:pt>
                <c:pt idx="6">
                  <c:v>6473800</c:v>
                </c:pt>
              </c:numCache>
              <c:extLst/>
            </c:numRef>
          </c:val>
          <c:extLst>
            <c:ext xmlns:c16="http://schemas.microsoft.com/office/drawing/2014/chart" uri="{C3380CC4-5D6E-409C-BE32-E72D297353CC}">
              <c16:uniqueId val="{00000001-83DA-4F3F-B006-DFD2D77E817F}"/>
            </c:ext>
          </c:extLst>
        </c:ser>
        <c:ser>
          <c:idx val="2"/>
          <c:order val="2"/>
          <c:tx>
            <c:strRef>
              <c:f>'PPT Graphs'!$A$9:$B$9</c:f>
              <c:strCache>
                <c:ptCount val="2"/>
                <c:pt idx="0">
                  <c:v>Debt Service - Proposed</c:v>
                </c:pt>
              </c:strCache>
            </c:strRef>
          </c:tx>
          <c:spPr>
            <a:solidFill>
              <a:schemeClr val="bg1">
                <a:lumMod val="75000"/>
              </a:schemeClr>
            </a:solidFill>
            <a:ln>
              <a:noFill/>
            </a:ln>
            <a:effectLst/>
            <a:scene3d>
              <a:camera prst="orthographicFront"/>
              <a:lightRig rig="threePt" dir="t"/>
            </a:scene3d>
            <a:sp3d>
              <a:bevelT w="38100"/>
              <a:bevelB w="38100"/>
            </a:sp3d>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83DA-4F3F-B006-DFD2D77E817F}"/>
                </c:ext>
              </c:extLst>
            </c:dLbl>
            <c:dLbl>
              <c:idx val="1"/>
              <c:delete val="1"/>
              <c:extLst>
                <c:ext xmlns:c15="http://schemas.microsoft.com/office/drawing/2012/chart" uri="{CE6537A1-D6FC-4f65-9D91-7224C49458BB}"/>
                <c:ext xmlns:c16="http://schemas.microsoft.com/office/drawing/2014/chart" uri="{C3380CC4-5D6E-409C-BE32-E72D297353CC}">
                  <c16:uniqueId val="{00000003-83DA-4F3F-B006-DFD2D77E817F}"/>
                </c:ext>
              </c:extLst>
            </c:dLbl>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Graphs'!$C$9,'PPT Graphs'!$E$9,'PPT Graphs'!$G$9,'PPT Graphs'!$I$9,'PPT Graphs'!$K$9,'PPT Graphs'!$M$9,'PPT Graphs'!$O$9)</c:f>
              <c:numCache>
                <c:formatCode>_(* #,##0_);_(* \(#,##0\);_(* "-"_);_(@_)</c:formatCode>
                <c:ptCount val="7"/>
                <c:pt idx="0">
                  <c:v>0</c:v>
                </c:pt>
                <c:pt idx="1">
                  <c:v>0</c:v>
                </c:pt>
                <c:pt idx="2">
                  <c:v>1350100</c:v>
                </c:pt>
                <c:pt idx="3">
                  <c:v>2671900</c:v>
                </c:pt>
                <c:pt idx="4">
                  <c:v>2672000</c:v>
                </c:pt>
                <c:pt idx="5">
                  <c:v>4102600</c:v>
                </c:pt>
                <c:pt idx="6">
                  <c:v>5423000</c:v>
                </c:pt>
              </c:numCache>
              <c:extLst/>
            </c:numRef>
          </c:val>
          <c:extLst>
            <c:ext xmlns:c16="http://schemas.microsoft.com/office/drawing/2014/chart" uri="{C3380CC4-5D6E-409C-BE32-E72D297353CC}">
              <c16:uniqueId val="{00000004-83DA-4F3F-B006-DFD2D77E817F}"/>
            </c:ext>
          </c:extLst>
        </c:ser>
        <c:ser>
          <c:idx val="3"/>
          <c:order val="3"/>
          <c:tx>
            <c:strRef>
              <c:f>'PPT Graphs'!$A$10:$B$10</c:f>
              <c:strCache>
                <c:ptCount val="2"/>
                <c:pt idx="0">
                  <c:v>Debt Service - Reserve Proposed</c:v>
                </c:pt>
              </c:strCache>
            </c:strRef>
          </c:tx>
          <c:spPr>
            <a:solidFill>
              <a:srgbClr val="F2BF3B"/>
            </a:solidFill>
            <a:ln>
              <a:noFill/>
            </a:ln>
            <a:effectLst/>
            <a:scene3d>
              <a:camera prst="orthographicFront"/>
              <a:lightRig rig="threePt" dir="t"/>
            </a:scene3d>
            <a:sp3d>
              <a:bevelT w="38100"/>
              <a:bevelB w="38100"/>
            </a:sp3d>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83DA-4F3F-B006-DFD2D77E817F}"/>
                </c:ext>
              </c:extLst>
            </c:dLbl>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Graphs'!$C$10,'PPT Graphs'!$E$10,'PPT Graphs'!$G$10,'PPT Graphs'!$I$10,'PPT Graphs'!$K$10,'PPT Graphs'!$M$10,'PPT Graphs'!$O$10)</c:f>
              <c:numCache>
                <c:formatCode>_(* #,##0_);_(* \(#,##0\);_(* "-"_);_(@_)</c:formatCode>
                <c:ptCount val="7"/>
                <c:pt idx="0">
                  <c:v>0</c:v>
                </c:pt>
                <c:pt idx="1">
                  <c:v>1054031.5819999999</c:v>
                </c:pt>
                <c:pt idx="2">
                  <c:v>988731.58200000005</c:v>
                </c:pt>
                <c:pt idx="3">
                  <c:v>988731.58200000005</c:v>
                </c:pt>
                <c:pt idx="4">
                  <c:v>988731.58200000005</c:v>
                </c:pt>
                <c:pt idx="5">
                  <c:v>433900</c:v>
                </c:pt>
                <c:pt idx="6">
                  <c:v>433900</c:v>
                </c:pt>
              </c:numCache>
              <c:extLst/>
            </c:numRef>
          </c:val>
          <c:extLst>
            <c:ext xmlns:c16="http://schemas.microsoft.com/office/drawing/2014/chart" uri="{C3380CC4-5D6E-409C-BE32-E72D297353CC}">
              <c16:uniqueId val="{00000006-83DA-4F3F-B006-DFD2D77E817F}"/>
            </c:ext>
          </c:extLst>
        </c:ser>
        <c:ser>
          <c:idx val="4"/>
          <c:order val="4"/>
          <c:tx>
            <c:strRef>
              <c:f>'PPT Graphs'!$A$11:$B$11</c:f>
              <c:strCache>
                <c:ptCount val="2"/>
                <c:pt idx="0">
                  <c:v>PILOT</c:v>
                </c:pt>
              </c:strCache>
            </c:strRef>
          </c:tx>
          <c:spPr>
            <a:solidFill>
              <a:srgbClr val="8062B6"/>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Graphs'!$C$11,'PPT Graphs'!$E$11,'PPT Graphs'!$G$11,'PPT Graphs'!$I$11,'PPT Graphs'!$K$11,'PPT Graphs'!$M$11,'PPT Graphs'!$O$11)</c:f>
              <c:numCache>
                <c:formatCode>_(* #,##0_);_(* \(#,##0\);_(* "-"_);_(@_)</c:formatCode>
                <c:ptCount val="7"/>
                <c:pt idx="0">
                  <c:v>1697469.42</c:v>
                </c:pt>
                <c:pt idx="1">
                  <c:v>2159200</c:v>
                </c:pt>
                <c:pt idx="2">
                  <c:v>2442400</c:v>
                </c:pt>
                <c:pt idx="3">
                  <c:v>2725500</c:v>
                </c:pt>
                <c:pt idx="4">
                  <c:v>3008700</c:v>
                </c:pt>
                <c:pt idx="5">
                  <c:v>3008700</c:v>
                </c:pt>
                <c:pt idx="6">
                  <c:v>3008700</c:v>
                </c:pt>
              </c:numCache>
              <c:extLst/>
            </c:numRef>
          </c:val>
          <c:extLst>
            <c:ext xmlns:c16="http://schemas.microsoft.com/office/drawing/2014/chart" uri="{C3380CC4-5D6E-409C-BE32-E72D297353CC}">
              <c16:uniqueId val="{00000007-83DA-4F3F-B006-DFD2D77E817F}"/>
            </c:ext>
          </c:extLst>
        </c:ser>
        <c:ser>
          <c:idx val="5"/>
          <c:order val="5"/>
          <c:tx>
            <c:strRef>
              <c:f>'PPT Graphs'!$A$12:$B$12</c:f>
              <c:strCache>
                <c:ptCount val="2"/>
                <c:pt idx="0">
                  <c:v>Cash Funded CIP</c:v>
                </c:pt>
              </c:strCache>
            </c:strRef>
          </c:tx>
          <c:spPr>
            <a:solidFill>
              <a:srgbClr val="4AC2E3"/>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Graphs'!$C$12,'PPT Graphs'!$E$12,'PPT Graphs'!$G$12,'PPT Graphs'!$I$12,'PPT Graphs'!$K$12,'PPT Graphs'!$M$12,'PPT Graphs'!$O$12)</c:f>
              <c:numCache>
                <c:formatCode>_(* #,##0_);_(* \(#,##0\);_(* "-"_);_(@_)</c:formatCode>
                <c:ptCount val="7"/>
                <c:pt idx="0">
                  <c:v>4063627.3</c:v>
                </c:pt>
                <c:pt idx="1">
                  <c:v>5235000</c:v>
                </c:pt>
                <c:pt idx="2">
                  <c:v>2295000</c:v>
                </c:pt>
                <c:pt idx="3">
                  <c:v>2368000</c:v>
                </c:pt>
                <c:pt idx="4">
                  <c:v>2307000</c:v>
                </c:pt>
                <c:pt idx="5">
                  <c:v>2006000</c:v>
                </c:pt>
                <c:pt idx="6">
                  <c:v>1918000</c:v>
                </c:pt>
              </c:numCache>
              <c:extLst/>
            </c:numRef>
          </c:val>
          <c:extLst xmlns:c15="http://schemas.microsoft.com/office/drawing/2012/chart">
            <c:ext xmlns:c16="http://schemas.microsoft.com/office/drawing/2014/chart" uri="{C3380CC4-5D6E-409C-BE32-E72D297353CC}">
              <c16:uniqueId val="{00000008-83DA-4F3F-B006-DFD2D77E817F}"/>
            </c:ext>
          </c:extLst>
        </c:ser>
        <c:ser>
          <c:idx val="6"/>
          <c:order val="6"/>
          <c:tx>
            <c:strRef>
              <c:f>'PPT Graphs'!$A$13:$B$13</c:f>
              <c:strCache>
                <c:ptCount val="2"/>
                <c:pt idx="0">
                  <c:v>Cash Funded CIP</c:v>
                </c:pt>
              </c:strCache>
            </c:strRef>
          </c:tx>
          <c:spPr>
            <a:noFill/>
            <a:ln>
              <a:noFill/>
            </a:ln>
            <a:effectLst/>
          </c:spPr>
          <c:invertIfNegative val="0"/>
          <c:dLbls>
            <c:numFmt formatCode="&quot;$&quot;#0.00,,&quot;M&quot;" sourceLinked="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Graphs'!$C$13,'PPT Graphs'!$E$13,'PPT Graphs'!$G$13,'PPT Graphs'!$I$13,'PPT Graphs'!$K$13,'PPT Graphs'!$M$13,'PPT Graphs'!$O$13)</c:f>
              <c:numCache>
                <c:formatCode>General</c:formatCode>
                <c:ptCount val="7"/>
              </c:numCache>
              <c:extLst/>
            </c:numRef>
          </c:val>
          <c:extLst xmlns:c15="http://schemas.microsoft.com/office/drawing/2012/chart">
            <c:ext xmlns:c16="http://schemas.microsoft.com/office/drawing/2014/chart" uri="{C3380CC4-5D6E-409C-BE32-E72D297353CC}">
              <c16:uniqueId val="{00000009-83DA-4F3F-B006-DFD2D77E817F}"/>
            </c:ext>
          </c:extLst>
        </c:ser>
        <c:dLbls>
          <c:showLegendKey val="0"/>
          <c:showVal val="0"/>
          <c:showCatName val="0"/>
          <c:showSerName val="0"/>
          <c:showPercent val="0"/>
          <c:showBubbleSize val="0"/>
        </c:dLbls>
        <c:gapWidth val="35"/>
        <c:overlap val="100"/>
        <c:axId val="1526561391"/>
        <c:axId val="1526558511"/>
        <c:extLst/>
      </c:barChart>
      <c:lineChart>
        <c:grouping val="standard"/>
        <c:varyColors val="0"/>
        <c:ser>
          <c:idx val="7"/>
          <c:order val="7"/>
          <c:tx>
            <c:strRef>
              <c:f>'PPT Graphs'!$A$14:$B$14</c:f>
              <c:strCache>
                <c:ptCount val="2"/>
                <c:pt idx="0">
                  <c:v>Totals</c:v>
                </c:pt>
              </c:strCache>
            </c:strRef>
          </c:tx>
          <c:spPr>
            <a:ln w="28575" cap="rnd">
              <a:noFill/>
              <a:round/>
            </a:ln>
            <a:effectLst/>
          </c:spPr>
          <c:marker>
            <c:symbol val="circle"/>
            <c:size val="5"/>
            <c:spPr>
              <a:noFill/>
              <a:ln w="9525">
                <a:noFill/>
              </a:ln>
              <a:effectLst/>
            </c:spPr>
          </c:marker>
          <c:dLbls>
            <c:numFmt formatCode="&quot;$&quot;#0.00,,&quot;M&quot;" sourceLinked="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Graphs'!$C$6,'PPT Graphs'!$E$6,'PPT Graphs'!$G$6,'PPT Graphs'!$I$6,'PPT Graphs'!$K$6,'PPT Graphs'!$M$6,'PPT Graphs'!$O$6)</c:f>
              <c:strCache>
                <c:ptCount val="7"/>
                <c:pt idx="0">
                  <c:v>2024 Actual</c:v>
                </c:pt>
                <c:pt idx="1">
                  <c:v>2025 Est.</c:v>
                </c:pt>
                <c:pt idx="2">
                  <c:v>2026 Est.</c:v>
                </c:pt>
                <c:pt idx="3">
                  <c:v>2027 Est.</c:v>
                </c:pt>
                <c:pt idx="4">
                  <c:v>2028 Est.</c:v>
                </c:pt>
                <c:pt idx="5">
                  <c:v>2029 Est.</c:v>
                </c:pt>
                <c:pt idx="6">
                  <c:v>2030 Est.</c:v>
                </c:pt>
              </c:strCache>
              <c:extLst/>
            </c:strRef>
          </c:cat>
          <c:val>
            <c:numRef>
              <c:f>('PPT Graphs'!$C$14,'PPT Graphs'!$E$14,'PPT Graphs'!$G$14,'PPT Graphs'!$I$14,'PPT Graphs'!$K$14,'PPT Graphs'!$M$14,'PPT Graphs'!$O$14)</c:f>
              <c:numCache>
                <c:formatCode>"$"#,##0_);\("$"#,##0\)</c:formatCode>
                <c:ptCount val="7"/>
                <c:pt idx="0">
                  <c:v>25266215.830000002</c:v>
                </c:pt>
                <c:pt idx="1">
                  <c:v>28609131.581999999</c:v>
                </c:pt>
                <c:pt idx="2">
                  <c:v>27781631.581999999</c:v>
                </c:pt>
                <c:pt idx="3">
                  <c:v>27897931.581999999</c:v>
                </c:pt>
                <c:pt idx="4">
                  <c:v>26586331.581999999</c:v>
                </c:pt>
                <c:pt idx="5">
                  <c:v>27429300</c:v>
                </c:pt>
                <c:pt idx="6">
                  <c:v>28996100</c:v>
                </c:pt>
              </c:numCache>
              <c:extLst/>
            </c:numRef>
          </c:val>
          <c:smooth val="0"/>
          <c:extLst>
            <c:ext xmlns:c16="http://schemas.microsoft.com/office/drawing/2014/chart" uri="{C3380CC4-5D6E-409C-BE32-E72D297353CC}">
              <c16:uniqueId val="{0000000A-83DA-4F3F-B006-DFD2D77E817F}"/>
            </c:ext>
          </c:extLst>
        </c:ser>
        <c:dLbls>
          <c:showLegendKey val="0"/>
          <c:showVal val="0"/>
          <c:showCatName val="0"/>
          <c:showSerName val="0"/>
          <c:showPercent val="0"/>
          <c:showBubbleSize val="0"/>
        </c:dLbls>
        <c:marker val="1"/>
        <c:smooth val="0"/>
        <c:axId val="1526561391"/>
        <c:axId val="1526558511"/>
      </c:lineChart>
      <c:catAx>
        <c:axId val="1526561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26558511"/>
        <c:crosses val="autoZero"/>
        <c:auto val="1"/>
        <c:lblAlgn val="ctr"/>
        <c:lblOffset val="100"/>
        <c:noMultiLvlLbl val="0"/>
      </c:catAx>
      <c:valAx>
        <c:axId val="1526558511"/>
        <c:scaling>
          <c:orientation val="minMax"/>
          <c:max val="300000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26561391"/>
        <c:crosses val="autoZero"/>
        <c:crossBetween val="between"/>
      </c:valAx>
      <c:spPr>
        <a:noFill/>
        <a:ln>
          <a:noFill/>
        </a:ln>
        <a:effectLst/>
      </c:spPr>
    </c:plotArea>
    <c:legend>
      <c:legendPos val="b"/>
      <c:legendEntry>
        <c:idx val="6"/>
        <c:delete val="1"/>
      </c:legendEntry>
      <c:legendEntry>
        <c:idx val="7"/>
        <c:delete val="1"/>
      </c:legendEntry>
      <c:layout>
        <c:manualLayout>
          <c:xMode val="edge"/>
          <c:yMode val="edge"/>
          <c:x val="0.12018564752576662"/>
          <c:y val="0.80482402415206877"/>
          <c:w val="0.82881500462628432"/>
          <c:h val="6.6749824987267545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64654953626512E-2"/>
          <c:y val="0.12811744386873922"/>
          <c:w val="0.90613762019037702"/>
          <c:h val="0.71273441856037423"/>
        </c:manualLayout>
      </c:layout>
      <c:lineChart>
        <c:grouping val="standard"/>
        <c:varyColors val="0"/>
        <c:ser>
          <c:idx val="0"/>
          <c:order val="0"/>
          <c:tx>
            <c:strRef>
              <c:f>'PPT Graphs'!$A$60:$B$60</c:f>
              <c:strCache>
                <c:ptCount val="2"/>
                <c:pt idx="0">
                  <c:v>Avg. Res. Bill - Current PILOT</c:v>
                </c:pt>
              </c:strCache>
            </c:strRef>
          </c:tx>
          <c:spPr>
            <a:ln w="38100" cap="rnd">
              <a:solidFill>
                <a:schemeClr val="accent1"/>
              </a:solidFill>
              <a:round/>
            </a:ln>
            <a:effectLst>
              <a:outerShdw blurRad="50800" dist="25400" dir="2700000" algn="ctr" rotWithShape="0">
                <a:srgbClr val="000000">
                  <a:alpha val="50000"/>
                </a:srgbClr>
              </a:outerShdw>
            </a:effectLst>
          </c:spPr>
          <c:marker>
            <c:symbol val="none"/>
          </c:marker>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('PPT Graphs'!$C$59,'PPT Graphs'!$E$59,'PPT Graphs'!$G$59,'PPT Graphs'!$I$59,'PPT Graphs'!$K$59)</c:f>
              <c:numCache>
                <c:formatCode>General</c:formatCode>
                <c:ptCount val="5"/>
                <c:pt idx="0">
                  <c:v>2026</c:v>
                </c:pt>
                <c:pt idx="1">
                  <c:v>2027</c:v>
                </c:pt>
                <c:pt idx="2">
                  <c:v>2028</c:v>
                </c:pt>
                <c:pt idx="3">
                  <c:v>2029</c:v>
                </c:pt>
                <c:pt idx="4">
                  <c:v>2030</c:v>
                </c:pt>
              </c:numCache>
              <c:extLst/>
            </c:numRef>
          </c:cat>
          <c:val>
            <c:numRef>
              <c:f>('PPT Graphs'!$C$60,'PPT Graphs'!$E$60,'PPT Graphs'!$G$60,'PPT Graphs'!$I$60,'PPT Graphs'!$K$60)</c:f>
              <c:numCache>
                <c:formatCode>"$"#,##0.00_);\("$"#,##0.00\)</c:formatCode>
                <c:ptCount val="5"/>
                <c:pt idx="0">
                  <c:v>62.52</c:v>
                </c:pt>
                <c:pt idx="1">
                  <c:v>64.36</c:v>
                </c:pt>
                <c:pt idx="2">
                  <c:v>66.27</c:v>
                </c:pt>
                <c:pt idx="3">
                  <c:v>68.239999999999995</c:v>
                </c:pt>
                <c:pt idx="4">
                  <c:v>70.27</c:v>
                </c:pt>
              </c:numCache>
              <c:extLst/>
            </c:numRef>
          </c:val>
          <c:smooth val="0"/>
          <c:extLst>
            <c:ext xmlns:c16="http://schemas.microsoft.com/office/drawing/2014/chart" uri="{C3380CC4-5D6E-409C-BE32-E72D297353CC}">
              <c16:uniqueId val="{00000000-DC09-4D76-8E23-382C916E53C1}"/>
            </c:ext>
          </c:extLst>
        </c:ser>
        <c:ser>
          <c:idx val="1"/>
          <c:order val="1"/>
          <c:tx>
            <c:strRef>
              <c:f>'PPT Graphs'!$A$61:$B$61</c:f>
              <c:strCache>
                <c:ptCount val="2"/>
                <c:pt idx="0">
                  <c:v>Avg. Res. Bill - Proposed PILOT</c:v>
                </c:pt>
              </c:strCache>
            </c:strRef>
          </c:tx>
          <c:spPr>
            <a:ln w="38100" cap="rnd">
              <a:solidFill>
                <a:schemeClr val="accent2"/>
              </a:solidFill>
              <a:round/>
            </a:ln>
            <a:effectLst>
              <a:outerShdw blurRad="50800" dist="25400" dir="2700000" algn="ctr" rotWithShape="0">
                <a:srgbClr val="000000">
                  <a:alpha val="50000"/>
                </a:srgbClr>
              </a:outerShdw>
            </a:effectLst>
          </c:spPr>
          <c:marker>
            <c:symbol val="none"/>
          </c:marker>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('PPT Graphs'!$C$59,'PPT Graphs'!$E$59,'PPT Graphs'!$G$59,'PPT Graphs'!$I$59,'PPT Graphs'!$K$59)</c:f>
              <c:numCache>
                <c:formatCode>General</c:formatCode>
                <c:ptCount val="5"/>
                <c:pt idx="0">
                  <c:v>2026</c:v>
                </c:pt>
                <c:pt idx="1">
                  <c:v>2027</c:v>
                </c:pt>
                <c:pt idx="2">
                  <c:v>2028</c:v>
                </c:pt>
                <c:pt idx="3">
                  <c:v>2029</c:v>
                </c:pt>
                <c:pt idx="4">
                  <c:v>2030</c:v>
                </c:pt>
              </c:numCache>
              <c:extLst/>
            </c:numRef>
          </c:cat>
          <c:val>
            <c:numRef>
              <c:f>('PPT Graphs'!$C$61,'PPT Graphs'!$E$61,'PPT Graphs'!$G$61,'PPT Graphs'!$I$61,'PPT Graphs'!$K$61)</c:f>
              <c:numCache>
                <c:formatCode>"$"#,##0.00_);\("$"#,##0.00\)</c:formatCode>
                <c:ptCount val="5"/>
                <c:pt idx="0">
                  <c:v>63.019999999999996</c:v>
                </c:pt>
                <c:pt idx="1">
                  <c:v>65.37</c:v>
                </c:pt>
                <c:pt idx="2">
                  <c:v>67.820000000000007</c:v>
                </c:pt>
                <c:pt idx="3">
                  <c:v>70.36</c:v>
                </c:pt>
                <c:pt idx="4">
                  <c:v>73</c:v>
                </c:pt>
              </c:numCache>
              <c:extLst/>
            </c:numRef>
          </c:val>
          <c:smooth val="0"/>
          <c:extLst>
            <c:ext xmlns:c16="http://schemas.microsoft.com/office/drawing/2014/chart" uri="{C3380CC4-5D6E-409C-BE32-E72D297353CC}">
              <c16:uniqueId val="{00000001-DC09-4D76-8E23-382C916E53C1}"/>
            </c:ext>
          </c:extLst>
        </c:ser>
        <c:dLbls>
          <c:showLegendKey val="0"/>
          <c:showVal val="0"/>
          <c:showCatName val="0"/>
          <c:showSerName val="0"/>
          <c:showPercent val="0"/>
          <c:showBubbleSize val="0"/>
        </c:dLbls>
        <c:smooth val="0"/>
        <c:axId val="6338640"/>
        <c:axId val="6314640"/>
      </c:lineChart>
      <c:catAx>
        <c:axId val="633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314640"/>
        <c:crosses val="autoZero"/>
        <c:auto val="1"/>
        <c:lblAlgn val="ctr"/>
        <c:lblOffset val="100"/>
        <c:noMultiLvlLbl val="0"/>
      </c:catAx>
      <c:valAx>
        <c:axId val="6314640"/>
        <c:scaling>
          <c:orientation val="minMax"/>
          <c:max val="76"/>
          <c:min val="60"/>
        </c:scaling>
        <c:delete val="0"/>
        <c:axPos val="l"/>
        <c:majorGridlines>
          <c:spPr>
            <a:ln w="9525" cap="flat" cmpd="sng" algn="ctr">
              <a:solidFill>
                <a:schemeClr val="tx1">
                  <a:lumMod val="15000"/>
                  <a:lumOff val="85000"/>
                </a:schemeClr>
              </a:solidFill>
              <a:round/>
            </a:ln>
            <a:effectLst/>
          </c:spPr>
        </c:majorGridlines>
        <c:numFmt formatCode="&quot;$&quot;#,##0.00_);\(&quot;$&quot;#,##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338640"/>
        <c:crosses val="autoZero"/>
        <c:crossBetween val="between"/>
        <c:majorUnit val="4"/>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7323034493784726E-2"/>
          <c:y val="4.4985701849154847E-2"/>
          <c:w val="0.95675479968557231"/>
          <c:h val="0.70322683941609865"/>
        </c:manualLayout>
      </c:layout>
      <c:barChart>
        <c:barDir val="col"/>
        <c:grouping val="stacked"/>
        <c:varyColors val="0"/>
        <c:ser>
          <c:idx val="3"/>
          <c:order val="0"/>
          <c:tx>
            <c:strRef>
              <c:f>'PPT Graphs'!$A$93:$B$93</c:f>
              <c:strCache>
                <c:ptCount val="2"/>
                <c:pt idx="0">
                  <c:v>Improvement</c:v>
                </c:pt>
              </c:strCache>
            </c:strRef>
          </c:tx>
          <c:spPr>
            <a:solidFill>
              <a:srgbClr val="00B0AD"/>
            </a:solidFill>
            <a:ln>
              <a:noFill/>
            </a:ln>
            <a:effectLst/>
            <a:scene3d>
              <a:camera prst="orthographicFront"/>
              <a:lightRig rig="threePt" dir="t"/>
            </a:scene3d>
            <a:sp3d>
              <a:bevelT w="38100"/>
              <a:bevelB w="38100"/>
            </a:sp3d>
          </c:spPr>
          <c:invertIfNegative val="0"/>
          <c:dLbls>
            <c:dLbl>
              <c:idx val="0"/>
              <c:layout>
                <c:manualLayout>
                  <c:x val="1.2878905196732554E-17"/>
                  <c:y val="0.110249784668389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9F0-4FAB-8329-9855E226BD5E}"/>
                </c:ext>
              </c:extLst>
            </c:dLbl>
            <c:dLbl>
              <c:idx val="2"/>
              <c:layout>
                <c:manualLayout>
                  <c:x val="-5.1515620786930214E-17"/>
                  <c:y val="7.57967269595176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9F0-4FAB-8329-9855E226BD5E}"/>
                </c:ext>
              </c:extLst>
            </c:dLbl>
            <c:dLbl>
              <c:idx val="4"/>
              <c:layout>
                <c:manualLayout>
                  <c:x val="1.404987706357518E-3"/>
                  <c:y val="6.5460809646856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9F0-4FAB-8329-9855E226BD5E}"/>
                </c:ext>
              </c:extLst>
            </c:dLbl>
            <c:dLbl>
              <c:idx val="6"/>
              <c:layout>
                <c:manualLayout>
                  <c:x val="-1.0303124157386043E-16"/>
                  <c:y val="6.5460809646856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9F0-4FAB-8329-9855E226BD5E}"/>
                </c:ext>
              </c:extLst>
            </c:dLbl>
            <c:dLbl>
              <c:idx val="8"/>
              <c:layout>
                <c:manualLayout>
                  <c:x val="0"/>
                  <c:y val="5.51248923341946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9F0-4FAB-8329-9855E226BD5E}"/>
                </c:ext>
              </c:extLst>
            </c:dLbl>
            <c:dLbl>
              <c:idx val="10"/>
              <c:layout>
                <c:manualLayout>
                  <c:x val="0"/>
                  <c:y val="5.85701981050817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9F0-4FAB-8329-9855E226BD5E}"/>
                </c:ext>
              </c:extLst>
            </c:dLbl>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Graphs'!$C$93:$R$93</c:f>
              <c:numCache>
                <c:formatCode>General</c:formatCode>
                <c:ptCount val="16"/>
                <c:pt idx="0">
                  <c:v>13891500</c:v>
                </c:pt>
                <c:pt idx="3">
                  <c:v>10474900</c:v>
                </c:pt>
                <c:pt idx="6">
                  <c:v>10094200</c:v>
                </c:pt>
                <c:pt idx="9">
                  <c:v>9602300</c:v>
                </c:pt>
                <c:pt idx="12">
                  <c:v>8881600</c:v>
                </c:pt>
                <c:pt idx="15">
                  <c:v>8604500</c:v>
                </c:pt>
              </c:numCache>
            </c:numRef>
          </c:val>
          <c:extLst>
            <c:ext xmlns:c16="http://schemas.microsoft.com/office/drawing/2014/chart" uri="{C3380CC4-5D6E-409C-BE32-E72D297353CC}">
              <c16:uniqueId val="{00000006-29F0-4FAB-8329-9855E226BD5E}"/>
            </c:ext>
          </c:extLst>
        </c:ser>
        <c:ser>
          <c:idx val="2"/>
          <c:order val="1"/>
          <c:tx>
            <c:strRef>
              <c:f>'PPT Graphs'!$A$92:$B$92</c:f>
              <c:strCache>
                <c:ptCount val="2"/>
                <c:pt idx="0">
                  <c:v>Debt Service Reserve</c:v>
                </c:pt>
              </c:strCache>
            </c:strRef>
          </c:tx>
          <c:spPr>
            <a:solidFill>
              <a:srgbClr val="F15B5D"/>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Graphs'!$C$92:$R$92</c:f>
              <c:numCache>
                <c:formatCode>General</c:formatCode>
                <c:ptCount val="16"/>
                <c:pt idx="0">
                  <c:v>6270900</c:v>
                </c:pt>
                <c:pt idx="3">
                  <c:v>7324900</c:v>
                </c:pt>
                <c:pt idx="6">
                  <c:v>8313600</c:v>
                </c:pt>
                <c:pt idx="9">
                  <c:v>9302300</c:v>
                </c:pt>
                <c:pt idx="12">
                  <c:v>9736200</c:v>
                </c:pt>
                <c:pt idx="15">
                  <c:v>10170100</c:v>
                </c:pt>
              </c:numCache>
            </c:numRef>
          </c:val>
          <c:extLst>
            <c:ext xmlns:c16="http://schemas.microsoft.com/office/drawing/2014/chart" uri="{C3380CC4-5D6E-409C-BE32-E72D297353CC}">
              <c16:uniqueId val="{00000007-29F0-4FAB-8329-9855E226BD5E}"/>
            </c:ext>
          </c:extLst>
        </c:ser>
        <c:ser>
          <c:idx val="1"/>
          <c:order val="2"/>
          <c:tx>
            <c:strRef>
              <c:f>'PPT Graphs'!$A$91:$B$91</c:f>
              <c:strCache>
                <c:ptCount val="2"/>
                <c:pt idx="0">
                  <c:v>Bond and Interest</c:v>
                </c:pt>
              </c:strCache>
            </c:strRef>
          </c:tx>
          <c:spPr>
            <a:solidFill>
              <a:srgbClr val="8062B6"/>
            </a:solidFill>
            <a:ln>
              <a:noFill/>
            </a:ln>
            <a:effectLst/>
            <a:scene3d>
              <a:camera prst="orthographicFront"/>
              <a:lightRig rig="threePt" dir="t"/>
            </a:scene3d>
            <a:sp3d>
              <a:bevelT w="38100"/>
              <a:bevelB w="38100"/>
            </a:sp3d>
          </c:spPr>
          <c:invertIfNegative val="0"/>
          <c:dLbls>
            <c:dLbl>
              <c:idx val="2"/>
              <c:layout>
                <c:manualLayout>
                  <c:x val="0"/>
                  <c:y val="2.06718346253229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9F0-4FAB-8329-9855E226BD5E}"/>
                </c:ext>
              </c:extLst>
            </c:dLbl>
            <c:dLbl>
              <c:idx val="4"/>
              <c:layout>
                <c:manualLayout>
                  <c:x val="0"/>
                  <c:y val="-3.158160473307285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9F0-4FAB-8329-9855E226BD5E}"/>
                </c:ext>
              </c:extLst>
            </c:dLbl>
            <c:dLbl>
              <c:idx val="6"/>
              <c:layout>
                <c:manualLayout>
                  <c:x val="1.4049877063575693E-3"/>
                  <c:y val="-6.89061154177436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9F0-4FAB-8329-9855E226BD5E}"/>
                </c:ext>
              </c:extLst>
            </c:dLbl>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Graphs'!$C$91:$R$91</c:f>
              <c:numCache>
                <c:formatCode>General</c:formatCode>
                <c:ptCount val="16"/>
                <c:pt idx="0">
                  <c:v>3825000</c:v>
                </c:pt>
                <c:pt idx="3">
                  <c:v>4442400</c:v>
                </c:pt>
                <c:pt idx="6">
                  <c:v>3204300</c:v>
                </c:pt>
                <c:pt idx="9">
                  <c:v>3455400</c:v>
                </c:pt>
                <c:pt idx="12">
                  <c:v>4109800</c:v>
                </c:pt>
                <c:pt idx="15">
                  <c:v>4103600</c:v>
                </c:pt>
              </c:numCache>
            </c:numRef>
          </c:val>
          <c:extLst>
            <c:ext xmlns:c16="http://schemas.microsoft.com/office/drawing/2014/chart" uri="{C3380CC4-5D6E-409C-BE32-E72D297353CC}">
              <c16:uniqueId val="{0000000B-29F0-4FAB-8329-9855E226BD5E}"/>
            </c:ext>
          </c:extLst>
        </c:ser>
        <c:ser>
          <c:idx val="6"/>
          <c:order val="3"/>
          <c:tx>
            <c:strRef>
              <c:f>'PPT Graphs'!$A$96:$B$96</c:f>
              <c:strCache>
                <c:ptCount val="2"/>
                <c:pt idx="0">
                  <c:v>Recommended Reserves - $8M Improvement Fund**</c:v>
                </c:pt>
              </c:strCache>
            </c:strRef>
          </c:tx>
          <c:spPr>
            <a:solidFill>
              <a:srgbClr val="FFC000"/>
            </a:solidFill>
            <a:ln w="38100">
              <a:noFill/>
            </a:ln>
            <a:effectLst>
              <a:outerShdw blurRad="25400" dist="38100" dir="2700000" algn="ctr" rotWithShape="0">
                <a:srgbClr val="000000">
                  <a:alpha val="50000"/>
                </a:srgbClr>
              </a:outerShdw>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lIns="38100" tIns="19050" rIns="38100" bIns="19050" anchor="ctr" anchorCtr="0">
                <a:spAutoFit/>
              </a:bodyPr>
              <a:lstStyle/>
              <a:p>
                <a:pPr algn="ctr">
                  <a:defRPr lang="en-US" sz="1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Graphs'!$C$96:$S$96</c:f>
              <c:numCache>
                <c:formatCode>_(* #,##0_);_(* \(#,##0\);_(* "-"_);_(@_)</c:formatCode>
                <c:ptCount val="17"/>
                <c:pt idx="1">
                  <c:v>20038500</c:v>
                </c:pt>
                <c:pt idx="4">
                  <c:v>21769200</c:v>
                </c:pt>
                <c:pt idx="7">
                  <c:v>21574900</c:v>
                </c:pt>
                <c:pt idx="10">
                  <c:v>22862200</c:v>
                </c:pt>
                <c:pt idx="13">
                  <c:v>24009200</c:v>
                </c:pt>
                <c:pt idx="16" formatCode="General">
                  <c:v>24495700</c:v>
                </c:pt>
              </c:numCache>
            </c:numRef>
          </c:val>
          <c:extLst>
            <c:ext xmlns:c16="http://schemas.microsoft.com/office/drawing/2014/chart" uri="{C3380CC4-5D6E-409C-BE32-E72D297353CC}">
              <c16:uniqueId val="{0000000C-29F0-4FAB-8329-9855E226BD5E}"/>
            </c:ext>
          </c:extLst>
        </c:ser>
        <c:ser>
          <c:idx val="0"/>
          <c:order val="4"/>
          <c:tx>
            <c:strRef>
              <c:f>'PPT Graphs'!$A$90:$B$90</c:f>
              <c:strCache>
                <c:ptCount val="2"/>
                <c:pt idx="0">
                  <c:v>Operation and Maintenance</c:v>
                </c:pt>
              </c:strCache>
            </c:strRef>
          </c:tx>
          <c:spPr>
            <a:solidFill>
              <a:schemeClr val="bg1">
                <a:lumMod val="85000"/>
              </a:schemeClr>
            </a:solidFill>
            <a:ln>
              <a:noFill/>
            </a:ln>
            <a:effectLst/>
            <a:scene3d>
              <a:camera prst="orthographicFront"/>
              <a:lightRig rig="threePt" dir="t"/>
            </a:scene3d>
            <a:sp3d>
              <a:bevelT w="38100"/>
              <a:bevelB w="38100"/>
            </a:sp3d>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Graphs'!$C$90:$R$90</c:f>
              <c:numCache>
                <c:formatCode>General</c:formatCode>
                <c:ptCount val="16"/>
                <c:pt idx="0" formatCode="&quot;$&quot;#,##0_);\(&quot;$&quot;#,##0\)">
                  <c:v>1736200</c:v>
                </c:pt>
                <c:pt idx="3" formatCode="&quot;$&quot;#,##0_);\(&quot;$&quot;#,##0\)">
                  <c:v>1795500</c:v>
                </c:pt>
                <c:pt idx="6" formatCode="&quot;$&quot;#,##0_);\(&quot;$&quot;#,##0\)">
                  <c:v>1850600</c:v>
                </c:pt>
                <c:pt idx="9" formatCode="&quot;$&quot;#,##0_);\(&quot;$&quot;#,##0\)">
                  <c:v>1898100</c:v>
                </c:pt>
                <c:pt idx="12" formatCode="&quot;$&quot;#,##0_);\(&quot;$&quot;#,##0\)">
                  <c:v>1956800</c:v>
                </c:pt>
                <c:pt idx="15" formatCode="&quot;$&quot;#,##0_);\(&quot;$&quot;#,##0\)">
                  <c:v>2015600</c:v>
                </c:pt>
              </c:numCache>
            </c:numRef>
          </c:val>
          <c:extLst>
            <c:ext xmlns:c16="http://schemas.microsoft.com/office/drawing/2014/chart" uri="{C3380CC4-5D6E-409C-BE32-E72D297353CC}">
              <c16:uniqueId val="{0000000D-29F0-4FAB-8329-9855E226BD5E}"/>
            </c:ext>
          </c:extLst>
        </c:ser>
        <c:ser>
          <c:idx val="7"/>
          <c:order val="7"/>
          <c:tx>
            <c:strRef>
              <c:f>'PPT Graphs'!$A$97:$B$97</c:f>
              <c:strCache>
                <c:ptCount val="2"/>
                <c:pt idx="0">
                  <c:v>Total</c:v>
                </c:pt>
              </c:strCache>
            </c:strRef>
          </c:tx>
          <c:spPr>
            <a:noFill/>
            <a:ln>
              <a:noFill/>
            </a:ln>
            <a:effectLst/>
          </c:spPr>
          <c:invertIfNegative val="0"/>
          <c:dLbls>
            <c:numFmt formatCode="&quot;$&quot;#0.00,,&quot;M&quot;" sourceLinked="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Graphs'!$C$89:$S$89</c:f>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f>'PPT Graphs'!$C$97:$R$97</c:f>
              <c:numCache>
                <c:formatCode>General</c:formatCode>
                <c:ptCount val="16"/>
                <c:pt idx="0" formatCode="&quot;$&quot;#,##0_);\(&quot;$&quot;#,##0\)">
                  <c:v>25630600</c:v>
                </c:pt>
                <c:pt idx="3" formatCode="&quot;$&quot;#,##0_);\(&quot;$&quot;#,##0\)">
                  <c:v>24043800</c:v>
                </c:pt>
                <c:pt idx="6" formatCode="&quot;$&quot;#,##0_);\(&quot;$&quot;#,##0\)">
                  <c:v>23519600</c:v>
                </c:pt>
                <c:pt idx="9" formatCode="&quot;$&quot;#,##0_);\(&quot;$&quot;#,##0\)">
                  <c:v>24352600</c:v>
                </c:pt>
                <c:pt idx="12" formatCode="&quot;$&quot;#,##0_);\(&quot;$&quot;#,##0\)">
                  <c:v>24858200</c:v>
                </c:pt>
                <c:pt idx="15" formatCode="&quot;$&quot;#,##0_);\(&quot;$&quot;#,##0\)">
                  <c:v>25132100</c:v>
                </c:pt>
              </c:numCache>
            </c:numRef>
          </c:val>
          <c:extLst>
            <c:ext xmlns:c16="http://schemas.microsoft.com/office/drawing/2014/chart" uri="{C3380CC4-5D6E-409C-BE32-E72D297353CC}">
              <c16:uniqueId val="{0000000E-29F0-4FAB-8329-9855E226BD5E}"/>
            </c:ext>
          </c:extLst>
        </c:ser>
        <c:dLbls>
          <c:showLegendKey val="0"/>
          <c:showVal val="0"/>
          <c:showCatName val="0"/>
          <c:showSerName val="0"/>
          <c:showPercent val="0"/>
          <c:showBubbleSize val="0"/>
        </c:dLbls>
        <c:gapWidth val="0"/>
        <c:overlap val="100"/>
        <c:axId val="1277945760"/>
        <c:axId val="1277932800"/>
        <c:extLst>
          <c:ext xmlns:c15="http://schemas.microsoft.com/office/drawing/2012/chart" uri="{02D57815-91ED-43cb-92C2-25804820EDAC}">
            <c15:filteredBarSeries>
              <c15:ser>
                <c:idx val="4"/>
                <c:order val="5"/>
                <c:tx>
                  <c:strRef>
                    <c:extLst>
                      <c:ext uri="{02D57815-91ED-43cb-92C2-25804820EDAC}">
                        <c15:formulaRef>
                          <c15:sqref>'PPT Graphs'!$A$94:$B$94</c15:sqref>
                        </c15:formulaRef>
                      </c:ext>
                    </c:extLst>
                    <c:strCache>
                      <c:ptCount val="2"/>
                      <c:pt idx="0">
                        <c:v>Customer Deposits</c:v>
                      </c:pt>
                    </c:strCache>
                  </c:strRef>
                </c:tx>
                <c:spPr>
                  <a:solidFill>
                    <a:schemeClr val="accent6">
                      <a:lumMod val="75000"/>
                    </a:schemeClr>
                  </a:solidFill>
                  <a:ln>
                    <a:noFill/>
                  </a:ln>
                  <a:effectLst/>
                  <a:scene3d>
                    <a:camera prst="orthographicFront"/>
                    <a:lightRig rig="threePt" dir="t"/>
                  </a:scene3d>
                  <a:sp3d>
                    <a:bevelT w="38100"/>
                    <a:bevelB w="38100"/>
                  </a:sp3d>
                </c:spPr>
                <c:invertIfNegative val="0"/>
                <c:cat>
                  <c:strRef>
                    <c:extLst>
                      <c:ext uri="{02D57815-91ED-43cb-92C2-25804820EDAC}">
                        <c15:formulaRef>
                          <c15:sqref>'PPT Graphs'!$C$89:$S$89</c15:sqref>
                        </c15:formulaRef>
                      </c:ext>
                    </c:extLst>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extLst>
                      <c:ext uri="{02D57815-91ED-43cb-92C2-25804820EDAC}">
                        <c15:formulaRef>
                          <c15:sqref>'PPT Graphs'!$C$94:$R$94</c15:sqref>
                        </c15:formulaRef>
                      </c:ext>
                    </c:extLst>
                    <c:numCache>
                      <c:formatCode>General</c:formatCode>
                      <c:ptCount val="16"/>
                      <c:pt idx="0">
                        <c:v>6400</c:v>
                      </c:pt>
                      <c:pt idx="3">
                        <c:v>6400</c:v>
                      </c:pt>
                      <c:pt idx="6">
                        <c:v>6400</c:v>
                      </c:pt>
                      <c:pt idx="9">
                        <c:v>6400</c:v>
                      </c:pt>
                      <c:pt idx="12">
                        <c:v>6400</c:v>
                      </c:pt>
                      <c:pt idx="15">
                        <c:v>6400</c:v>
                      </c:pt>
                    </c:numCache>
                  </c:numRef>
                </c:val>
                <c:extLst>
                  <c:ext xmlns:c16="http://schemas.microsoft.com/office/drawing/2014/chart" uri="{C3380CC4-5D6E-409C-BE32-E72D297353CC}">
                    <c16:uniqueId val="{0000000F-29F0-4FAB-8329-9855E226BD5E}"/>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'PPT Graphs'!$A$95:$B$95</c15:sqref>
                        </c15:formulaRef>
                      </c:ext>
                    </c:extLst>
                    <c:strCache>
                      <c:ptCount val="2"/>
                      <c:pt idx="0">
                        <c:v>Sewer Insurance</c:v>
                      </c:pt>
                    </c:strCache>
                  </c:strRef>
                </c:tx>
                <c:spPr>
                  <a:solidFill>
                    <a:srgbClr val="006A68"/>
                  </a:solidFill>
                  <a:ln>
                    <a:noFill/>
                  </a:ln>
                  <a:effectLst/>
                  <a:scene3d>
                    <a:camera prst="orthographicFront"/>
                    <a:lightRig rig="threePt" dir="t"/>
                  </a:scene3d>
                  <a:sp3d>
                    <a:bevelT w="38100"/>
                    <a:bevelB w="38100"/>
                  </a:sp3d>
                </c:spPr>
                <c:invertIfNegative val="0"/>
                <c:cat>
                  <c:strRef>
                    <c:extLst xmlns:c15="http://schemas.microsoft.com/office/drawing/2012/chart">
                      <c:ext xmlns:c15="http://schemas.microsoft.com/office/drawing/2012/chart" uri="{02D57815-91ED-43cb-92C2-25804820EDAC}">
                        <c15:formulaRef>
                          <c15:sqref>'PPT Graphs'!$C$89:$S$89</c15:sqref>
                        </c15:formulaRef>
                      </c:ext>
                    </c:extLst>
                    <c:strCache>
                      <c:ptCount val="17"/>
                      <c:pt idx="0">
                        <c:v>2025 Est.</c:v>
                      </c:pt>
                      <c:pt idx="1">
                        <c:v>2025 - Rec'd</c:v>
                      </c:pt>
                      <c:pt idx="3">
                        <c:v>2026 Est.</c:v>
                      </c:pt>
                      <c:pt idx="4">
                        <c:v>2026 - Rec'd</c:v>
                      </c:pt>
                      <c:pt idx="6">
                        <c:v>2027 Est.</c:v>
                      </c:pt>
                      <c:pt idx="7">
                        <c:v>2027 - Rec'd</c:v>
                      </c:pt>
                      <c:pt idx="9">
                        <c:v>2028 Est.</c:v>
                      </c:pt>
                      <c:pt idx="10">
                        <c:v>2028 - Rec'd</c:v>
                      </c:pt>
                      <c:pt idx="12">
                        <c:v>2029 Est.</c:v>
                      </c:pt>
                      <c:pt idx="13">
                        <c:v>2029 - Rec'd</c:v>
                      </c:pt>
                      <c:pt idx="15">
                        <c:v>2030 Est.</c:v>
                      </c:pt>
                      <c:pt idx="16">
                        <c:v>2030 - Rec'd</c:v>
                      </c:pt>
                    </c:strCache>
                  </c:strRef>
                </c:cat>
                <c:val>
                  <c:numRef>
                    <c:extLst xmlns:c15="http://schemas.microsoft.com/office/drawing/2012/chart">
                      <c:ext xmlns:c15="http://schemas.microsoft.com/office/drawing/2012/chart" uri="{02D57815-91ED-43cb-92C2-25804820EDAC}">
                        <c15:formulaRef>
                          <c15:sqref>'PPT Graphs'!$C$95:$R$95</c15:sqref>
                        </c15:formulaRef>
                      </c:ext>
                    </c:extLst>
                    <c:numCache>
                      <c:formatCode>General</c:formatCode>
                      <c:ptCount val="16"/>
                      <c:pt idx="0">
                        <c:v>-99400</c:v>
                      </c:pt>
                      <c:pt idx="3">
                        <c:v>-300</c:v>
                      </c:pt>
                      <c:pt idx="6">
                        <c:v>50500</c:v>
                      </c:pt>
                      <c:pt idx="9">
                        <c:v>88100</c:v>
                      </c:pt>
                      <c:pt idx="12">
                        <c:v>167400</c:v>
                      </c:pt>
                      <c:pt idx="15">
                        <c:v>231900</c:v>
                      </c:pt>
                    </c:numCache>
                  </c:numRef>
                </c:val>
                <c:extLst xmlns:c15="http://schemas.microsoft.com/office/drawing/2012/chart">
                  <c:ext xmlns:c16="http://schemas.microsoft.com/office/drawing/2014/chart" uri="{C3380CC4-5D6E-409C-BE32-E72D297353CC}">
                    <c16:uniqueId val="{00000010-29F0-4FAB-8329-9855E226BD5E}"/>
                  </c:ext>
                </c:extLst>
              </c15:ser>
            </c15:filteredBarSeries>
          </c:ext>
        </c:extLst>
      </c:barChart>
      <c:catAx>
        <c:axId val="12779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77932800"/>
        <c:crosses val="autoZero"/>
        <c:auto val="1"/>
        <c:lblAlgn val="ctr"/>
        <c:lblOffset val="100"/>
        <c:noMultiLvlLbl val="0"/>
      </c:catAx>
      <c:valAx>
        <c:axId val="1277932800"/>
        <c:scaling>
          <c:orientation val="minMax"/>
          <c:max val="30000000"/>
          <c:min val="0"/>
        </c:scaling>
        <c:delete val="0"/>
        <c:axPos val="l"/>
        <c:majorGridlines>
          <c:spPr>
            <a:ln w="9525" cap="flat" cmpd="sng" algn="ctr">
              <a:solidFill>
                <a:schemeClr val="tx1">
                  <a:lumMod val="15000"/>
                  <a:lumOff val="85000"/>
                </a:schemeClr>
              </a:solidFill>
              <a:round/>
            </a:ln>
            <a:effectLst/>
          </c:spPr>
        </c:majorGridlines>
        <c:numFmt formatCode="&quot;$&quot;#0,,&quot;M&quot;"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779457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Entry>
      <c:legendEntry>
        <c:idx val="5"/>
        <c:delete val="1"/>
      </c:legendEntry>
      <c:layout>
        <c:manualLayout>
          <c:xMode val="edge"/>
          <c:yMode val="edge"/>
          <c:x val="2.4214022772970027E-2"/>
          <c:y val="0.84255171240576965"/>
          <c:w val="0.97438098952067242"/>
          <c:h val="0.1574482875942302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'PPT Graphs'!$A$130</c:f>
              <c:strCache>
                <c:ptCount val="1"/>
                <c:pt idx="0">
                  <c:v>Average Residential Bill</c:v>
                </c:pt>
              </c:strCache>
            </c:strRef>
          </c:tx>
          <c:spPr>
            <a:ln w="38100" cap="rnd">
              <a:solidFill>
                <a:srgbClr val="00B0AD"/>
              </a:solidFill>
              <a:round/>
            </a:ln>
            <a:effectLst>
              <a:outerShdw blurRad="50800" dist="25400" dir="2700000" algn="ctr" rotWithShape="0">
                <a:srgbClr val="000000">
                  <a:alpha val="50000"/>
                </a:srgbClr>
              </a:outerShdw>
            </a:effectLst>
          </c:spPr>
          <c:marker>
            <c:symbol val="circle"/>
            <c:size val="7"/>
            <c:spPr>
              <a:solidFill>
                <a:srgbClr val="00B0AD"/>
              </a:solidFill>
              <a:ln w="9525">
                <a:solidFill>
                  <a:srgbClr val="006A68"/>
                </a:solidFill>
              </a:ln>
              <a:effectLst>
                <a:outerShdw blurRad="50800" dist="25400" dir="2700000" algn="ctr" rotWithShape="0">
                  <a:srgbClr val="000000">
                    <a:alpha val="50000"/>
                  </a:srgbClr>
                </a:outerShdw>
              </a:effectLst>
            </c:spPr>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 Graphs'!$C$129,'PPT Graphs'!$E$129,'PPT Graphs'!$G$129,'PPT Graphs'!$I$129,'PPT Graphs'!$K$129,'PPT Graphs'!$M$129,'PPT Graphs'!$O$129,'PPT Graphs'!$Q$129,'PPT Graphs'!$S$129,'PPT Graphs'!$U$129,'PPT Graphs'!$W$129,'PPT Graphs'!$Y$129,'PPT Graphs'!$AA$129,'PPT Graphs'!$AC$129)</c:f>
              <c:strCache>
                <c:ptCount val="14"/>
                <c:pt idx="0">
                  <c:v>2017</c:v>
                </c:pt>
                <c:pt idx="1">
                  <c:v>2018</c:v>
                </c:pt>
                <c:pt idx="2">
                  <c:v>2019</c:v>
                </c:pt>
                <c:pt idx="3">
                  <c:v>2020</c:v>
                </c:pt>
                <c:pt idx="4">
                  <c:v>2021</c:v>
                </c:pt>
                <c:pt idx="5">
                  <c:v>2022</c:v>
                </c:pt>
                <c:pt idx="6">
                  <c:v>2023</c:v>
                </c:pt>
                <c:pt idx="7">
                  <c:v>2024</c:v>
                </c:pt>
                <c:pt idx="8">
                  <c:v>2025</c:v>
                </c:pt>
                <c:pt idx="9">
                  <c:v>Prop. 2026</c:v>
                </c:pt>
                <c:pt idx="10">
                  <c:v>Prop. 2027</c:v>
                </c:pt>
                <c:pt idx="11">
                  <c:v>Prop. 2028</c:v>
                </c:pt>
                <c:pt idx="12">
                  <c:v>Prop. 2029</c:v>
                </c:pt>
                <c:pt idx="13">
                  <c:v>Prop. 2030</c:v>
                </c:pt>
              </c:strCache>
              <c:extLst/>
            </c:strRef>
          </c:cat>
          <c:val>
            <c:numRef>
              <c:f>('PPT Graphs'!$C$130,'PPT Graphs'!$E$130,'PPT Graphs'!$G$130,'PPT Graphs'!$I$130,'PPT Graphs'!$K$130,'PPT Graphs'!$M$130,'PPT Graphs'!$O$130,'PPT Graphs'!$Q$130,'PPT Graphs'!$S$130,'PPT Graphs'!$U$130,'PPT Graphs'!$W$130,'PPT Graphs'!$Y$130,'PPT Graphs'!$AA$130,'PPT Graphs'!$AC$130)</c:f>
              <c:numCache>
                <c:formatCode>"$"#,##0.00_);\("$"#,##0.00\)</c:formatCode>
                <c:ptCount val="14"/>
                <c:pt idx="0">
                  <c:v>46.680800000000005</c:v>
                </c:pt>
                <c:pt idx="1">
                  <c:v>48.348300000000002</c:v>
                </c:pt>
                <c:pt idx="2">
                  <c:v>54.634799999999998</c:v>
                </c:pt>
                <c:pt idx="3">
                  <c:v>60.387799999999999</c:v>
                </c:pt>
                <c:pt idx="4">
                  <c:v>60.730000000000004</c:v>
                </c:pt>
                <c:pt idx="5">
                  <c:v>60.730000000000004</c:v>
                </c:pt>
                <c:pt idx="6">
                  <c:v>60.730000000000004</c:v>
                </c:pt>
                <c:pt idx="7">
                  <c:v>60.730000000000004</c:v>
                </c:pt>
                <c:pt idx="8">
                  <c:v>60.730000000000004</c:v>
                </c:pt>
                <c:pt idx="9">
                  <c:v>63.019999999999996</c:v>
                </c:pt>
                <c:pt idx="10">
                  <c:v>65.37</c:v>
                </c:pt>
                <c:pt idx="11">
                  <c:v>67.820000000000007</c:v>
                </c:pt>
                <c:pt idx="12">
                  <c:v>70.36</c:v>
                </c:pt>
                <c:pt idx="13">
                  <c:v>73</c:v>
                </c:pt>
              </c:numCache>
              <c:extLst/>
            </c:numRef>
          </c:val>
          <c:smooth val="0"/>
          <c:extLst>
            <c:ext xmlns:c16="http://schemas.microsoft.com/office/drawing/2014/chart" uri="{C3380CC4-5D6E-409C-BE32-E72D297353CC}">
              <c16:uniqueId val="{00000000-C61C-4C7F-B264-747FEA3988F0}"/>
            </c:ext>
          </c:extLst>
        </c:ser>
        <c:dLbls>
          <c:showLegendKey val="0"/>
          <c:showVal val="0"/>
          <c:showCatName val="0"/>
          <c:showSerName val="0"/>
          <c:showPercent val="0"/>
          <c:showBubbleSize val="0"/>
        </c:dLbls>
        <c:marker val="1"/>
        <c:smooth val="0"/>
        <c:axId val="1109200831"/>
        <c:axId val="1109199871"/>
      </c:lineChart>
      <c:catAx>
        <c:axId val="1109200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09199871"/>
        <c:crosses val="autoZero"/>
        <c:auto val="1"/>
        <c:lblAlgn val="ctr"/>
        <c:lblOffset val="100"/>
        <c:noMultiLvlLbl val="0"/>
      </c:catAx>
      <c:valAx>
        <c:axId val="1109199871"/>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quot;$&quot;#,##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09200831"/>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4274426840861886E-2"/>
          <c:y val="2.3095935082370976E-2"/>
          <c:w val="0.95126515265883005"/>
          <c:h val="0.84002581962423717"/>
        </c:manualLayout>
      </c:layout>
      <c:barChart>
        <c:barDir val="col"/>
        <c:grouping val="stacked"/>
        <c:varyColors val="0"/>
        <c:ser>
          <c:idx val="0"/>
          <c:order val="0"/>
          <c:tx>
            <c:strRef>
              <c:f>'Res Comp Graph S'!$P$3</c:f>
              <c:strCache>
                <c:ptCount val="1"/>
                <c:pt idx="0">
                  <c:v>Sewer Rate</c:v>
                </c:pt>
              </c:strCache>
            </c:strRef>
          </c:tx>
          <c:spPr>
            <a:solidFill>
              <a:srgbClr val="76B27C"/>
            </a:solidFill>
            <a:ln>
              <a:solidFill>
                <a:schemeClr val="tx1"/>
              </a:solidFill>
            </a:ln>
            <a:effectLst/>
            <a:scene3d>
              <a:camera prst="orthographicFront"/>
              <a:lightRig rig="threePt" dir="t"/>
            </a:scene3d>
            <a:sp3d>
              <a:bevelT w="38100"/>
              <a:bevelB w="38100"/>
            </a:sp3d>
          </c:spPr>
          <c:invertIfNegative val="0"/>
          <c:dPt>
            <c:idx val="0"/>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1-F785-4227-879A-8F3B67A3CF42}"/>
              </c:ext>
            </c:extLst>
          </c:dPt>
          <c:dPt>
            <c:idx val="1"/>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3-F785-4227-879A-8F3B67A3CF42}"/>
              </c:ext>
            </c:extLst>
          </c:dPt>
          <c:dPt>
            <c:idx val="2"/>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5-F785-4227-879A-8F3B67A3CF42}"/>
              </c:ext>
            </c:extLst>
          </c:dPt>
          <c:dPt>
            <c:idx val="3"/>
            <c:invertIfNegative val="0"/>
            <c:bubble3D val="0"/>
            <c:spPr>
              <a:solidFill>
                <a:srgbClr val="00B050"/>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7-F785-4227-879A-8F3B67A3CF42}"/>
              </c:ext>
            </c:extLst>
          </c:dPt>
          <c:dPt>
            <c:idx val="4"/>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9-F785-4227-879A-8F3B67A3CF42}"/>
              </c:ext>
            </c:extLst>
          </c:dPt>
          <c:dPt>
            <c:idx val="5"/>
            <c:invertIfNegative val="0"/>
            <c:bubble3D val="0"/>
            <c:spPr>
              <a:solidFill>
                <a:srgbClr val="76B27C"/>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B-F785-4227-879A-8F3B67A3CF42}"/>
              </c:ext>
            </c:extLst>
          </c:dPt>
          <c:dPt>
            <c:idx val="6"/>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D-F785-4227-879A-8F3B67A3CF42}"/>
              </c:ext>
            </c:extLst>
          </c:dPt>
          <c:dPt>
            <c:idx val="7"/>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0F-F785-4227-879A-8F3B67A3CF42}"/>
              </c:ext>
            </c:extLst>
          </c:dPt>
          <c:dPt>
            <c:idx val="8"/>
            <c:invertIfNegative val="0"/>
            <c:bubble3D val="0"/>
            <c:spPr>
              <a:solidFill>
                <a:schemeClr val="tx2">
                  <a:lumMod val="50000"/>
                  <a:lumOff val="50000"/>
                </a:schemeClr>
              </a:solidFill>
              <a:ln>
                <a:solidFill>
                  <a:schemeClr val="tx1"/>
                </a:solidFill>
              </a:ln>
              <a:effectLst/>
              <a:scene3d>
                <a:camera prst="orthographicFront"/>
                <a:lightRig rig="threePt" dir="t"/>
              </a:scene3d>
              <a:sp3d>
                <a:bevelT w="38100"/>
                <a:bevelB w="38100"/>
              </a:sp3d>
            </c:spPr>
            <c:extLst>
              <c:ext xmlns:c16="http://schemas.microsoft.com/office/drawing/2014/chart" uri="{C3380CC4-5D6E-409C-BE32-E72D297353CC}">
                <c16:uniqueId val="{00000011-F785-4227-879A-8F3B67A3CF42}"/>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 Comp Graph S'!$O$9:$O$14,'Res Comp Graph S'!$O$16,'Res Comp Graph S'!$O$18,'Res Comp Graph S'!$O$20:$O$21,'Res Comp Graph S'!$O$23)</c:f>
              <c:strCache>
                <c:ptCount val="9"/>
                <c:pt idx="0">
                  <c:v>South Bend**</c:v>
                </c:pt>
                <c:pt idx="1">
                  <c:v>Muncie (2026)**</c:v>
                </c:pt>
                <c:pt idx="2">
                  <c:v>Fort Wayne (2026)**</c:v>
                </c:pt>
                <c:pt idx="3">
                  <c:v>Mishawaka* (Current)**</c:v>
                </c:pt>
                <c:pt idx="4">
                  <c:v>Elkhart (2026)**</c:v>
                </c:pt>
                <c:pt idx="5">
                  <c:v>Mishawaka (2026)**</c:v>
                </c:pt>
                <c:pt idx="6">
                  <c:v>Crown Point**</c:v>
                </c:pt>
                <c:pt idx="7">
                  <c:v>Evansville**</c:v>
                </c:pt>
                <c:pt idx="8">
                  <c:v>Columbia City**</c:v>
                </c:pt>
              </c:strCache>
              <c:extLst/>
            </c:strRef>
          </c:cat>
          <c:val>
            <c:numRef>
              <c:f>('Res Comp Graph S'!$P$9:$P$14,'Res Comp Graph S'!$P$16,'Res Comp Graph S'!$P$18,'Res Comp Graph S'!$P$20:$P$21,'Res Comp Graph S'!$P$23)</c:f>
              <c:numCache>
                <c:formatCode>"$"#,##0.00_);\("$"#,##0.00\)</c:formatCode>
                <c:ptCount val="9"/>
                <c:pt idx="0">
                  <c:v>55.92</c:v>
                </c:pt>
                <c:pt idx="1">
                  <c:v>59.003999999999998</c:v>
                </c:pt>
                <c:pt idx="2">
                  <c:v>59.607865000000004</c:v>
                </c:pt>
                <c:pt idx="3">
                  <c:v>60.731300000000005</c:v>
                </c:pt>
                <c:pt idx="4">
                  <c:v>61.030499999999996</c:v>
                </c:pt>
                <c:pt idx="5">
                  <c:v>63.01</c:v>
                </c:pt>
                <c:pt idx="6">
                  <c:v>66.84</c:v>
                </c:pt>
                <c:pt idx="7">
                  <c:v>70.150000000000006</c:v>
                </c:pt>
                <c:pt idx="8">
                  <c:v>74.900000000000006</c:v>
                </c:pt>
              </c:numCache>
              <c:extLst/>
            </c:numRef>
          </c:val>
          <c:extLst>
            <c:ext xmlns:c16="http://schemas.microsoft.com/office/drawing/2014/chart" uri="{C3380CC4-5D6E-409C-BE32-E72D297353CC}">
              <c16:uniqueId val="{00000012-F785-4227-879A-8F3B67A3CF42}"/>
            </c:ext>
          </c:extLst>
        </c:ser>
        <c:dLbls>
          <c:showLegendKey val="0"/>
          <c:showVal val="0"/>
          <c:showCatName val="0"/>
          <c:showSerName val="0"/>
          <c:showPercent val="0"/>
          <c:showBubbleSize val="0"/>
        </c:dLbls>
        <c:gapWidth val="25"/>
        <c:overlap val="100"/>
        <c:axId val="780955375"/>
        <c:axId val="780956335"/>
        <c:extLst>
          <c:ext xmlns:c15="http://schemas.microsoft.com/office/drawing/2012/chart" uri="{02D57815-91ED-43cb-92C2-25804820EDAC}">
            <c15:filteredBarSeries>
              <c15:ser>
                <c:idx val="1"/>
                <c:order val="1"/>
                <c:tx>
                  <c:strRef>
                    <c:extLst>
                      <c:ext uri="{02D57815-91ED-43cb-92C2-25804820EDAC}">
                        <c15:formulaRef>
                          <c15:sqref>'Res Comp Graph S'!$Q$3</c15:sqref>
                        </c15:formulaRef>
                      </c:ext>
                    </c:extLst>
                    <c:strCache>
                      <c:ptCount val="1"/>
                      <c:pt idx="0">
                        <c:v>Water Rate</c:v>
                      </c:pt>
                    </c:strCache>
                  </c:strRef>
                </c:tx>
                <c:spPr>
                  <a:solidFill>
                    <a:srgbClr val="3777B7"/>
                  </a:solidFill>
                  <a:ln>
                    <a:solidFill>
                      <a:schemeClr val="tx1"/>
                    </a:solidFill>
                  </a:ln>
                  <a:effectLst/>
                  <a:scene3d>
                    <a:camera prst="orthographicFront"/>
                    <a:lightRig rig="threePt" dir="t"/>
                  </a:scene3d>
                  <a:sp3d>
                    <a:bevelT w="38100"/>
                    <a:bevelB/>
                  </a:sp3d>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('Res Comp Graph S'!$O$9:$O$14,'Res Comp Graph S'!$O$16,'Res Comp Graph S'!$O$18,'Res Comp Graph S'!$O$20:$O$21,'Res Comp Graph S'!$O$23)</c15:sqref>
                        </c15:formulaRef>
                      </c:ext>
                    </c:extLst>
                    <c:strCache>
                      <c:ptCount val="9"/>
                      <c:pt idx="0">
                        <c:v>South Bend**</c:v>
                      </c:pt>
                      <c:pt idx="1">
                        <c:v>Muncie (2026)**</c:v>
                      </c:pt>
                      <c:pt idx="2">
                        <c:v>Fort Wayne (2026)**</c:v>
                      </c:pt>
                      <c:pt idx="3">
                        <c:v>Mishawaka* (Current)**</c:v>
                      </c:pt>
                      <c:pt idx="4">
                        <c:v>Elkhart (2026)**</c:v>
                      </c:pt>
                      <c:pt idx="5">
                        <c:v>Mishawaka (2026)**</c:v>
                      </c:pt>
                      <c:pt idx="6">
                        <c:v>Crown Point**</c:v>
                      </c:pt>
                      <c:pt idx="7">
                        <c:v>Evansville**</c:v>
                      </c:pt>
                      <c:pt idx="8">
                        <c:v>Columbia City**</c:v>
                      </c:pt>
                    </c:strCache>
                  </c:strRef>
                </c:cat>
                <c:val>
                  <c:numRef>
                    <c:extLst>
                      <c:ext uri="{02D57815-91ED-43cb-92C2-25804820EDAC}">
                        <c15:formulaRef>
                          <c15:sqref>('Res Comp Graph S'!$Q$9:$Q$14,'Res Comp Graph S'!$Q$16,'Res Comp Graph S'!$Q$18,'Res Comp Graph S'!$Q$20:$Q$21,'Res Comp Graph S'!$Q$23)</c15:sqref>
                        </c15:formulaRef>
                      </c:ext>
                    </c:extLst>
                    <c:numCache>
                      <c:formatCode>"$"#,##0.00_);\("$"#,##0.00\)</c:formatCode>
                      <c:ptCount val="9"/>
                      <c:pt idx="1">
                        <c:v>58.984999999999999</c:v>
                      </c:pt>
                      <c:pt idx="3">
                        <c:v>34.215000000000003</c:v>
                      </c:pt>
                      <c:pt idx="4">
                        <c:v>16.95</c:v>
                      </c:pt>
                      <c:pt idx="5">
                        <c:v>34.215000000000003</c:v>
                      </c:pt>
                      <c:pt idx="6">
                        <c:v>39.519999999999996</c:v>
                      </c:pt>
                    </c:numCache>
                  </c:numRef>
                </c:val>
                <c:extLst>
                  <c:ext xmlns:c16="http://schemas.microsoft.com/office/drawing/2014/chart" uri="{C3380CC4-5D6E-409C-BE32-E72D297353CC}">
                    <c16:uniqueId val="{00000013-F785-4227-879A-8F3B67A3CF42}"/>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'Res Comp Graph S'!$R$3</c15:sqref>
                        </c15:formulaRef>
                      </c:ext>
                    </c:extLst>
                    <c:strCache>
                      <c:ptCount val="1"/>
                      <c:pt idx="0">
                        <c:v> Total </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('Res Comp Graph S'!$O$9:$O$14,'Res Comp Graph S'!$O$16,'Res Comp Graph S'!$O$18,'Res Comp Graph S'!$O$20:$O$21,'Res Comp Graph S'!$O$23)</c15:sqref>
                        </c15:formulaRef>
                      </c:ext>
                    </c:extLst>
                    <c:strCache>
                      <c:ptCount val="9"/>
                      <c:pt idx="0">
                        <c:v>South Bend**</c:v>
                      </c:pt>
                      <c:pt idx="1">
                        <c:v>Muncie (2026)**</c:v>
                      </c:pt>
                      <c:pt idx="2">
                        <c:v>Fort Wayne (2026)**</c:v>
                      </c:pt>
                      <c:pt idx="3">
                        <c:v>Mishawaka* (Current)**</c:v>
                      </c:pt>
                      <c:pt idx="4">
                        <c:v>Elkhart (2026)**</c:v>
                      </c:pt>
                      <c:pt idx="5">
                        <c:v>Mishawaka (2026)**</c:v>
                      </c:pt>
                      <c:pt idx="6">
                        <c:v>Crown Point**</c:v>
                      </c:pt>
                      <c:pt idx="7">
                        <c:v>Evansville**</c:v>
                      </c:pt>
                      <c:pt idx="8">
                        <c:v>Columbia City**</c:v>
                      </c:pt>
                    </c:strCache>
                  </c:strRef>
                </c:cat>
                <c:val>
                  <c:numRef>
                    <c:extLst xmlns:c15="http://schemas.microsoft.com/office/drawing/2012/chart">
                      <c:ext xmlns:c15="http://schemas.microsoft.com/office/drawing/2012/chart" uri="{02D57815-91ED-43cb-92C2-25804820EDAC}">
                        <c15:formulaRef>
                          <c15:sqref>('Res Comp Graph S'!$R$9:$R$14,'Res Comp Graph S'!$R$16,'Res Comp Graph S'!$R$18,'Res Comp Graph S'!$R$20:$R$21,'Res Comp Graph S'!$R$23)</c15:sqref>
                        </c15:formulaRef>
                      </c:ext>
                    </c:extLst>
                    <c:numCache>
                      <c:formatCode>"$"#,##0.00_);\("$"#,##0.00\)</c:formatCode>
                      <c:ptCount val="9"/>
                      <c:pt idx="1">
                        <c:v>117.989</c:v>
                      </c:pt>
                      <c:pt idx="3">
                        <c:v>94.946300000000008</c:v>
                      </c:pt>
                      <c:pt idx="4">
                        <c:v>77.980499999999992</c:v>
                      </c:pt>
                      <c:pt idx="5">
                        <c:v>97.224999999999994</c:v>
                      </c:pt>
                      <c:pt idx="6">
                        <c:v>106.36</c:v>
                      </c:pt>
                    </c:numCache>
                  </c:numRef>
                </c:val>
                <c:extLst xmlns:c15="http://schemas.microsoft.com/office/drawing/2012/chart">
                  <c:ext xmlns:c16="http://schemas.microsoft.com/office/drawing/2014/chart" uri="{C3380CC4-5D6E-409C-BE32-E72D297353CC}">
                    <c16:uniqueId val="{00000014-F785-4227-879A-8F3B67A3CF42}"/>
                  </c:ext>
                </c:extLst>
              </c15:ser>
            </c15:filteredBarSeries>
          </c:ext>
        </c:extLst>
      </c:barChart>
      <c:catAx>
        <c:axId val="780955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80956335"/>
        <c:crosses val="autoZero"/>
        <c:auto val="1"/>
        <c:lblAlgn val="ctr"/>
        <c:lblOffset val="100"/>
        <c:noMultiLvlLbl val="0"/>
      </c:catAx>
      <c:valAx>
        <c:axId val="780956335"/>
        <c:scaling>
          <c:orientation val="minMax"/>
          <c:max val="80"/>
          <c:min val="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80955375"/>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'Comp Graph'!$B$2</c:f>
              <c:strCache>
                <c:ptCount val="1"/>
                <c:pt idx="0">
                  <c:v>Sewer</c:v>
                </c:pt>
              </c:strCache>
            </c:strRef>
          </c:tx>
          <c:spPr>
            <a:solidFill>
              <a:srgbClr val="6EC480"/>
            </a:solidFill>
            <a:ln>
              <a:noFill/>
            </a:ln>
            <a:effectLst/>
            <a:scene3d>
              <a:camera prst="orthographicFront"/>
              <a:lightRig rig="threePt" dir="t"/>
            </a:scene3d>
            <a:sp3d>
              <a:bevelT w="38100"/>
              <a:bevelB w="38100"/>
            </a:sp3d>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Graph'!$B$3:$B$4,'Comp Graph'!$B$6,'Comp Graph'!$B$8:$B$11,'Comp Graph'!$B$13:$B$17)</c:f>
              <c:numCache>
                <c:formatCode>"$"#,##0.00_);\("$"#,##0.00\)</c:formatCode>
                <c:ptCount val="11"/>
                <c:pt idx="0">
                  <c:v>60.730000000000004</c:v>
                </c:pt>
                <c:pt idx="1">
                  <c:v>63.01</c:v>
                </c:pt>
                <c:pt idx="2">
                  <c:v>31</c:v>
                </c:pt>
                <c:pt idx="3">
                  <c:v>55.92</c:v>
                </c:pt>
                <c:pt idx="4">
                  <c:v>59</c:v>
                </c:pt>
                <c:pt idx="5">
                  <c:v>37.400000000000006</c:v>
                </c:pt>
                <c:pt idx="6">
                  <c:v>40.15</c:v>
                </c:pt>
                <c:pt idx="7">
                  <c:v>42.17</c:v>
                </c:pt>
                <c:pt idx="8">
                  <c:v>59.61</c:v>
                </c:pt>
                <c:pt idx="9">
                  <c:v>70.150000000000006</c:v>
                </c:pt>
                <c:pt idx="10">
                  <c:v>42.45</c:v>
                </c:pt>
              </c:numCache>
              <c:extLst/>
            </c:numRef>
          </c:val>
          <c:extLst>
            <c:ext xmlns:c16="http://schemas.microsoft.com/office/drawing/2014/chart" uri="{C3380CC4-5D6E-409C-BE32-E72D297353CC}">
              <c16:uniqueId val="{00000000-BFA8-4795-B401-93D3DEE08C2C}"/>
            </c:ext>
          </c:extLst>
        </c:ser>
        <c:ser>
          <c:idx val="1"/>
          <c:order val="1"/>
          <c:tx>
            <c:strRef>
              <c:f>'Comp Graph'!$C$2</c:f>
              <c:strCache>
                <c:ptCount val="1"/>
                <c:pt idx="0">
                  <c:v>Stormwater</c:v>
                </c:pt>
              </c:strCache>
            </c:strRef>
          </c:tx>
          <c:spPr>
            <a:solidFill>
              <a:schemeClr val="accent3">
                <a:lumMod val="75000"/>
              </a:schemeClr>
            </a:solidFill>
            <a:ln>
              <a:noFill/>
            </a:ln>
            <a:effectLst/>
            <a:scene3d>
              <a:camera prst="orthographicFront"/>
              <a:lightRig rig="threePt" dir="t"/>
            </a:scene3d>
            <a:sp3d>
              <a:bevelT w="38100"/>
              <a:bevelB w="38100"/>
            </a:sp3d>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BFA8-4795-B401-93D3DEE08C2C}"/>
                </c:ext>
              </c:extLst>
            </c:dLbl>
            <c:dLbl>
              <c:idx val="1"/>
              <c:delete val="1"/>
              <c:extLst>
                <c:ext xmlns:c15="http://schemas.microsoft.com/office/drawing/2012/chart" uri="{CE6537A1-D6FC-4f65-9D91-7224C49458BB}"/>
                <c:ext xmlns:c16="http://schemas.microsoft.com/office/drawing/2014/chart" uri="{C3380CC4-5D6E-409C-BE32-E72D297353CC}">
                  <c16:uniqueId val="{00000002-BFA8-4795-B401-93D3DEE08C2C}"/>
                </c:ext>
              </c:extLst>
            </c:dLbl>
            <c:dLbl>
              <c:idx val="7"/>
              <c:delete val="1"/>
              <c:extLst>
                <c:ext xmlns:c15="http://schemas.microsoft.com/office/drawing/2012/chart" uri="{CE6537A1-D6FC-4f65-9D91-7224C49458BB}"/>
                <c:ext xmlns:c16="http://schemas.microsoft.com/office/drawing/2014/chart" uri="{C3380CC4-5D6E-409C-BE32-E72D297353CC}">
                  <c16:uniqueId val="{00000003-BFA8-4795-B401-93D3DEE08C2C}"/>
                </c:ext>
              </c:extLst>
            </c:dLbl>
            <c:dLbl>
              <c:idx val="9"/>
              <c:delete val="1"/>
              <c:extLst>
                <c:ext xmlns:c15="http://schemas.microsoft.com/office/drawing/2012/chart" uri="{CE6537A1-D6FC-4f65-9D91-7224C49458BB}"/>
                <c:ext xmlns:c16="http://schemas.microsoft.com/office/drawing/2014/chart" uri="{C3380CC4-5D6E-409C-BE32-E72D297353CC}">
                  <c16:uniqueId val="{00000004-BFA8-4795-B401-93D3DEE08C2C}"/>
                </c:ext>
              </c:extLst>
            </c:dLbl>
            <c:dLbl>
              <c:idx val="17"/>
              <c:delete val="1"/>
              <c:extLst>
                <c:ext xmlns:c15="http://schemas.microsoft.com/office/drawing/2012/chart" uri="{CE6537A1-D6FC-4f65-9D91-7224C49458BB}"/>
                <c:ext xmlns:c16="http://schemas.microsoft.com/office/drawing/2014/chart" uri="{C3380CC4-5D6E-409C-BE32-E72D297353CC}">
                  <c16:uniqueId val="{00000005-BFA8-4795-B401-93D3DEE08C2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Graph'!$C$3:$C$4,'Comp Graph'!$C$6,'Comp Graph'!$C$8:$C$11,'Comp Graph'!$C$13:$C$17)</c:f>
              <c:numCache>
                <c:formatCode>"$"#,##0.00_);\("$"#,##0.00\)</c:formatCode>
                <c:ptCount val="11"/>
                <c:pt idx="0">
                  <c:v>0</c:v>
                </c:pt>
                <c:pt idx="1">
                  <c:v>0</c:v>
                </c:pt>
                <c:pt idx="2">
                  <c:v>6.66</c:v>
                </c:pt>
                <c:pt idx="3">
                  <c:v>2.5</c:v>
                </c:pt>
                <c:pt idx="4">
                  <c:v>9</c:v>
                </c:pt>
                <c:pt idx="5">
                  <c:v>6.65</c:v>
                </c:pt>
                <c:pt idx="6">
                  <c:v>7.5</c:v>
                </c:pt>
                <c:pt idx="7">
                  <c:v>0</c:v>
                </c:pt>
                <c:pt idx="8">
                  <c:v>5.9</c:v>
                </c:pt>
                <c:pt idx="9">
                  <c:v>0</c:v>
                </c:pt>
                <c:pt idx="10">
                  <c:v>8</c:v>
                </c:pt>
              </c:numCache>
              <c:extLst/>
            </c:numRef>
          </c:val>
          <c:extLst>
            <c:ext xmlns:c16="http://schemas.microsoft.com/office/drawing/2014/chart" uri="{C3380CC4-5D6E-409C-BE32-E72D297353CC}">
              <c16:uniqueId val="{00000006-BFA8-4795-B401-93D3DEE08C2C}"/>
            </c:ext>
          </c:extLst>
        </c:ser>
        <c:ser>
          <c:idx val="2"/>
          <c:order val="2"/>
          <c:tx>
            <c:strRef>
              <c:f>'Comp Graph'!$D$2</c:f>
              <c:strCache>
                <c:ptCount val="1"/>
                <c:pt idx="0">
                  <c:v>Water</c:v>
                </c:pt>
              </c:strCache>
            </c:strRef>
          </c:tx>
          <c:spPr>
            <a:solidFill>
              <a:schemeClr val="tx2">
                <a:lumMod val="60000"/>
                <a:lumOff val="40000"/>
              </a:schemeClr>
            </a:solidFill>
            <a:ln>
              <a:noFill/>
            </a:ln>
            <a:effectLst/>
            <a:scene3d>
              <a:camera prst="orthographicFront"/>
              <a:lightRig rig="threePt" dir="t"/>
            </a:scene3d>
            <a:sp3d>
              <a:bevelT w="38100"/>
              <a:bevelB w="38100"/>
            </a:sp3d>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Graph'!$D$3:$D$4,'Comp Graph'!$D$6,'Comp Graph'!$D$8:$D$11,'Comp Graph'!$D$13:$D$17)</c:f>
              <c:numCache>
                <c:formatCode>"$"#,##0.00_);\("$"#,##0.00\)</c:formatCode>
                <c:ptCount val="11"/>
                <c:pt idx="0">
                  <c:v>34.22</c:v>
                </c:pt>
                <c:pt idx="1">
                  <c:v>34.22</c:v>
                </c:pt>
                <c:pt idx="2">
                  <c:v>28.27</c:v>
                </c:pt>
                <c:pt idx="3">
                  <c:v>18.195799999999998</c:v>
                </c:pt>
                <c:pt idx="4">
                  <c:v>58.99</c:v>
                </c:pt>
                <c:pt idx="5">
                  <c:v>37.909999999999997</c:v>
                </c:pt>
                <c:pt idx="6">
                  <c:v>23.91</c:v>
                </c:pt>
                <c:pt idx="7">
                  <c:v>50.69</c:v>
                </c:pt>
                <c:pt idx="8">
                  <c:v>29.651500000000002</c:v>
                </c:pt>
                <c:pt idx="9">
                  <c:v>47.910000000000004</c:v>
                </c:pt>
                <c:pt idx="10">
                  <c:v>58.99</c:v>
                </c:pt>
              </c:numCache>
              <c:extLst/>
            </c:numRef>
          </c:val>
          <c:extLst>
            <c:ext xmlns:c16="http://schemas.microsoft.com/office/drawing/2014/chart" uri="{C3380CC4-5D6E-409C-BE32-E72D297353CC}">
              <c16:uniqueId val="{00000007-BFA8-4795-B401-93D3DEE08C2C}"/>
            </c:ext>
          </c:extLst>
        </c:ser>
        <c:ser>
          <c:idx val="3"/>
          <c:order val="3"/>
          <c:tx>
            <c:strRef>
              <c:f>'Comp Graph'!$E$2</c:f>
              <c:strCache>
                <c:ptCount val="1"/>
                <c:pt idx="0">
                  <c:v>Electric*</c:v>
                </c:pt>
              </c:strCache>
            </c:strRef>
          </c:tx>
          <c:spPr>
            <a:solidFill>
              <a:schemeClr val="bg1">
                <a:lumMod val="85000"/>
              </a:schemeClr>
            </a:solidFill>
            <a:ln>
              <a:solidFill>
                <a:schemeClr val="accent1"/>
              </a:solidFill>
            </a:ln>
            <a:effectLst/>
            <a:scene3d>
              <a:camera prst="orthographicFront"/>
              <a:lightRig rig="threePt" dir="t"/>
            </a:scene3d>
            <a:sp3d>
              <a:bevelT w="38100"/>
              <a:bevelB w="38100"/>
            </a:sp3d>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Graph'!$E$3:$E$4,'Comp Graph'!$E$6,'Comp Graph'!$E$8:$E$11,'Comp Graph'!$E$13:$E$17)</c:f>
              <c:numCache>
                <c:formatCode>"$"#,##0.00_);\("$"#,##0.00\)</c:formatCode>
                <c:ptCount val="11"/>
                <c:pt idx="0">
                  <c:v>112.35</c:v>
                </c:pt>
                <c:pt idx="1">
                  <c:v>116.6</c:v>
                </c:pt>
                <c:pt idx="2">
                  <c:v>164.7107</c:v>
                </c:pt>
                <c:pt idx="3">
                  <c:v>159.11000000000001</c:v>
                </c:pt>
                <c:pt idx="4">
                  <c:v>132.899</c:v>
                </c:pt>
                <c:pt idx="5">
                  <c:v>164.7107</c:v>
                </c:pt>
                <c:pt idx="6">
                  <c:v>172.215</c:v>
                </c:pt>
                <c:pt idx="7">
                  <c:v>164.7107</c:v>
                </c:pt>
                <c:pt idx="8">
                  <c:v>159.11000000000001</c:v>
                </c:pt>
                <c:pt idx="9">
                  <c:v>152.60900000000001</c:v>
                </c:pt>
                <c:pt idx="10">
                  <c:v>164.7107</c:v>
                </c:pt>
              </c:numCache>
              <c:extLst/>
            </c:numRef>
          </c:val>
          <c:extLst>
            <c:ext xmlns:c16="http://schemas.microsoft.com/office/drawing/2014/chart" uri="{C3380CC4-5D6E-409C-BE32-E72D297353CC}">
              <c16:uniqueId val="{00000008-BFA8-4795-B401-93D3DEE08C2C}"/>
            </c:ext>
          </c:extLst>
        </c:ser>
        <c:ser>
          <c:idx val="4"/>
          <c:order val="4"/>
          <c:tx>
            <c:strRef>
              <c:f>'Comp Graph'!$F$2</c:f>
              <c:strCache>
                <c:ptCount val="1"/>
                <c:pt idx="0">
                  <c:v>Trash**</c:v>
                </c:pt>
              </c:strCache>
            </c:strRef>
          </c:tx>
          <c:spPr>
            <a:solidFill>
              <a:srgbClr val="AD5B5B"/>
            </a:solidFill>
            <a:ln>
              <a:noFill/>
            </a:ln>
            <a:effectLst/>
            <a:scene3d>
              <a:camera prst="orthographicFront"/>
              <a:lightRig rig="threePt" dir="t"/>
            </a:scene3d>
            <a:sp3d>
              <a:bevelT w="38100"/>
              <a:bevelB w="38100"/>
            </a:sp3d>
          </c:spPr>
          <c:invertIfNegative val="0"/>
          <c:dLbls>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FA8-4795-B401-93D3DEE08C2C}"/>
                </c:ext>
              </c:extLst>
            </c:dLbl>
            <c:dLbl>
              <c:idx val="4"/>
              <c:delete val="1"/>
              <c:extLst>
                <c:ext xmlns:c15="http://schemas.microsoft.com/office/drawing/2012/chart" uri="{CE6537A1-D6FC-4f65-9D91-7224C49458BB}"/>
                <c:ext xmlns:c16="http://schemas.microsoft.com/office/drawing/2014/chart" uri="{C3380CC4-5D6E-409C-BE32-E72D297353CC}">
                  <c16:uniqueId val="{0000000A-BFA8-4795-B401-93D3DEE08C2C}"/>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Graph'!$F$3:$F$4,'Comp Graph'!$F$6,'Comp Graph'!$F$8:$F$11,'Comp Graph'!$F$13:$F$17)</c:f>
              <c:numCache>
                <c:formatCode>"$"#,##0.00_);\("$"#,##0.00\)</c:formatCode>
                <c:ptCount val="11"/>
                <c:pt idx="0">
                  <c:v>21.69</c:v>
                </c:pt>
                <c:pt idx="1">
                  <c:v>21.69</c:v>
                </c:pt>
                <c:pt idx="2">
                  <c:v>16.39</c:v>
                </c:pt>
                <c:pt idx="3">
                  <c:v>16.350000000000001</c:v>
                </c:pt>
                <c:pt idx="4">
                  <c:v>0</c:v>
                </c:pt>
                <c:pt idx="5">
                  <c:v>15.35</c:v>
                </c:pt>
                <c:pt idx="6">
                  <c:v>24</c:v>
                </c:pt>
                <c:pt idx="7">
                  <c:v>15.55</c:v>
                </c:pt>
                <c:pt idx="8">
                  <c:v>20.32</c:v>
                </c:pt>
                <c:pt idx="9">
                  <c:v>13.3</c:v>
                </c:pt>
                <c:pt idx="10">
                  <c:v>16</c:v>
                </c:pt>
              </c:numCache>
              <c:extLst/>
            </c:numRef>
          </c:val>
          <c:extLst>
            <c:ext xmlns:c16="http://schemas.microsoft.com/office/drawing/2014/chart" uri="{C3380CC4-5D6E-409C-BE32-E72D297353CC}">
              <c16:uniqueId val="{0000000B-BFA8-4795-B401-93D3DEE08C2C}"/>
            </c:ext>
          </c:extLst>
        </c:ser>
        <c:ser>
          <c:idx val="5"/>
          <c:order val="5"/>
          <c:tx>
            <c:strRef>
              <c:f>'Comp Graph'!$G$2</c:f>
              <c:strCache>
                <c:ptCount val="1"/>
                <c:pt idx="0">
                  <c:v>Total</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 Graph'!$A$3:$A$4,'Comp Graph'!$A$6,'Comp Graph'!$A$8:$A$11,'Comp Graph'!$A$13:$A$17)</c:f>
              <c:strCache>
                <c:ptCount val="11"/>
                <c:pt idx="0">
                  <c:v>Mishawaka (Current)</c:v>
                </c:pt>
                <c:pt idx="1">
                  <c:v>Mishawaka 2026</c:v>
                </c:pt>
                <c:pt idx="2">
                  <c:v>Fishers</c:v>
                </c:pt>
                <c:pt idx="3">
                  <c:v>South Bend</c:v>
                </c:pt>
                <c:pt idx="4">
                  <c:v>Muncie***</c:v>
                </c:pt>
                <c:pt idx="5">
                  <c:v>Carmel</c:v>
                </c:pt>
                <c:pt idx="6">
                  <c:v>Bloomington</c:v>
                </c:pt>
                <c:pt idx="7">
                  <c:v>Noblesville</c:v>
                </c:pt>
                <c:pt idx="8">
                  <c:v>Fort Wayne***</c:v>
                </c:pt>
                <c:pt idx="9">
                  <c:v>Evansville</c:v>
                </c:pt>
                <c:pt idx="10">
                  <c:v>West Lafayette</c:v>
                </c:pt>
              </c:strCache>
              <c:extLst/>
            </c:strRef>
          </c:cat>
          <c:val>
            <c:numRef>
              <c:f>('Comp Graph'!$G$3:$G$4,'Comp Graph'!$G$6,'Comp Graph'!$G$8:$G$11,'Comp Graph'!$G$13:$G$17)</c:f>
              <c:numCache>
                <c:formatCode>"$"#,##0.00_);\("$"#,##0.00\)</c:formatCode>
                <c:ptCount val="11"/>
                <c:pt idx="0">
                  <c:v>228.99</c:v>
                </c:pt>
                <c:pt idx="1">
                  <c:v>235.51999999999998</c:v>
                </c:pt>
                <c:pt idx="2">
                  <c:v>247.03069999999997</c:v>
                </c:pt>
                <c:pt idx="3">
                  <c:v>252.07580000000002</c:v>
                </c:pt>
                <c:pt idx="4">
                  <c:v>259.88900000000001</c:v>
                </c:pt>
                <c:pt idx="5">
                  <c:v>262.02070000000003</c:v>
                </c:pt>
                <c:pt idx="6">
                  <c:v>267.77499999999998</c:v>
                </c:pt>
                <c:pt idx="7">
                  <c:v>273.1207</c:v>
                </c:pt>
                <c:pt idx="8">
                  <c:v>274.5915</c:v>
                </c:pt>
                <c:pt idx="9">
                  <c:v>283.96899999999999</c:v>
                </c:pt>
                <c:pt idx="10">
                  <c:v>290.15070000000003</c:v>
                </c:pt>
              </c:numCache>
              <c:extLst/>
            </c:numRef>
          </c:val>
          <c:extLst>
            <c:ext xmlns:c16="http://schemas.microsoft.com/office/drawing/2014/chart" uri="{C3380CC4-5D6E-409C-BE32-E72D297353CC}">
              <c16:uniqueId val="{0000000C-BFA8-4795-B401-93D3DEE08C2C}"/>
            </c:ext>
          </c:extLst>
        </c:ser>
        <c:dLbls>
          <c:showLegendKey val="0"/>
          <c:showVal val="0"/>
          <c:showCatName val="0"/>
          <c:showSerName val="0"/>
          <c:showPercent val="0"/>
          <c:showBubbleSize val="0"/>
        </c:dLbls>
        <c:gapWidth val="35"/>
        <c:overlap val="100"/>
        <c:axId val="732595791"/>
        <c:axId val="732603951"/>
      </c:barChart>
      <c:catAx>
        <c:axId val="73259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2603951"/>
        <c:crosses val="autoZero"/>
        <c:auto val="1"/>
        <c:lblAlgn val="ctr"/>
        <c:lblOffset val="100"/>
        <c:noMultiLvlLbl val="0"/>
      </c:catAx>
      <c:valAx>
        <c:axId val="732603951"/>
        <c:scaling>
          <c:orientation val="minMax"/>
          <c:max val="350"/>
        </c:scaling>
        <c:delete val="0"/>
        <c:axPos val="l"/>
        <c:majorGridlines>
          <c:spPr>
            <a:ln w="9525" cap="flat" cmpd="sng" algn="ctr">
              <a:solidFill>
                <a:schemeClr val="tx1">
                  <a:lumMod val="15000"/>
                  <a:lumOff val="85000"/>
                </a:schemeClr>
              </a:solidFill>
              <a:round/>
            </a:ln>
            <a:effectLst/>
          </c:spPr>
        </c:majorGridlines>
        <c:numFmt formatCode="&quot;$&quot;#,##0.00_);\(&quot;$&quot;#,##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32595791"/>
        <c:crosses val="autoZero"/>
        <c:crossBetween val="between"/>
      </c:valAx>
      <c:spPr>
        <a:noFill/>
        <a:ln>
          <a:noFill/>
        </a:ln>
        <a:effectLst/>
      </c:spPr>
    </c:plotArea>
    <c:legend>
      <c:legendPos val="b"/>
      <c:legendEntry>
        <c:idx val="5"/>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0.06098</cdr:x>
      <cdr:y>0.88916</cdr:y>
    </cdr:from>
    <cdr:to>
      <cdr:x>0.95935</cdr:x>
      <cdr:y>0.9619</cdr:y>
    </cdr:to>
    <cdr:sp macro="" textlink="">
      <cdr:nvSpPr>
        <cdr:cNvPr id="2" name="TextBox 1">
          <a:extLst xmlns:a="http://schemas.openxmlformats.org/drawingml/2006/main">
            <a:ext uri="{FF2B5EF4-FFF2-40B4-BE49-F238E27FC236}">
              <a16:creationId xmlns:a16="http://schemas.microsoft.com/office/drawing/2014/main" id="{21218156-70E1-B813-FC74-0C6C7D0BF3F8}"/>
            </a:ext>
          </a:extLst>
        </cdr:cNvPr>
        <cdr:cNvSpPr txBox="1"/>
      </cdr:nvSpPr>
      <cdr:spPr>
        <a:xfrm xmlns:a="http://schemas.openxmlformats.org/drawingml/2006/main">
          <a:off x="571694" y="5705476"/>
          <a:ext cx="8422952"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1" kern="1200" dirty="0"/>
            <a:t>Note: Debt</a:t>
          </a:r>
          <a:r>
            <a:rPr lang="en-US" sz="1100" b="1" kern="1200" baseline="0" dirty="0"/>
            <a:t> service - outstanding for 2024 includes reserve transfers.</a:t>
          </a:r>
          <a:endParaRPr lang="en-US" sz="1100" b="1"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32F324C-E580-4491-B03C-5C802238835D}" type="datetimeFigureOut">
              <a:rPr lang="en-US" smtClean="0"/>
              <a:t>11/17/2025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0EA0331-55BC-4126-8373-BF5B8B28EAED}" type="slidenum">
              <a:rPr lang="en-US" smtClean="0"/>
              <a:t>‹#›</a:t>
            </a:fld>
            <a:endParaRPr lang="en-US" dirty="0"/>
          </a:p>
        </p:txBody>
      </p:sp>
    </p:spTree>
    <p:extLst>
      <p:ext uri="{BB962C8B-B14F-4D97-AF65-F5344CB8AC3E}">
        <p14:creationId xmlns:p14="http://schemas.microsoft.com/office/powerpoint/2010/main" val="4154240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 to LS failure – what happens</a:t>
            </a:r>
          </a:p>
        </p:txBody>
      </p:sp>
      <p:sp>
        <p:nvSpPr>
          <p:cNvPr id="4" name="Slide Number Placeholder 3"/>
          <p:cNvSpPr>
            <a:spLocks noGrp="1"/>
          </p:cNvSpPr>
          <p:nvPr>
            <p:ph type="sldNum" sz="quarter" idx="5"/>
          </p:nvPr>
        </p:nvSpPr>
        <p:spPr/>
        <p:txBody>
          <a:bodyPr/>
          <a:lstStyle/>
          <a:p>
            <a:fld id="{D0EA0331-55BC-4126-8373-BF5B8B28EAED}" type="slidenum">
              <a:rPr lang="en-US" smtClean="0"/>
              <a:t>5</a:t>
            </a:fld>
            <a:endParaRPr lang="en-US" dirty="0"/>
          </a:p>
        </p:txBody>
      </p:sp>
    </p:spTree>
    <p:extLst>
      <p:ext uri="{BB962C8B-B14F-4D97-AF65-F5344CB8AC3E}">
        <p14:creationId xmlns:p14="http://schemas.microsoft.com/office/powerpoint/2010/main" val="1403937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C3650-6398-59BE-3782-F70253DBB9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741A8A-A29E-5F3E-C82F-1A7E19FDAA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6F9C5C-A90D-2AD7-7A62-D1164587B79E}"/>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5A86B7B2-E3EA-F3D3-DE7F-3C512E1CF7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829E8C-288A-1560-8570-A805BA32EC02}"/>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187715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DFE99-8DBB-2392-1E0F-E237035C6E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6F563B-F24E-E719-4683-B46EA3AFD5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29B1CD-0C65-08DD-238B-B8415D731CFD}"/>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E22C5C1B-5CCE-699A-873D-CE7FD75949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9B6951-EED2-F1DF-3A8E-78066EB49596}"/>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578120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84733-8577-7191-C1F5-3F7517B7FC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2C9A9A-0A33-53C9-5CF8-8787FD39C3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F7926C-7727-1172-C63F-926CA0557CB5}"/>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AAAA39EC-11C4-1489-6374-2C4C1FBF1D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B8E9B2-ACED-99D4-6978-FD9C0F12FBEB}"/>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608111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B3A07-F463-3A15-8D9E-CF39C46ACB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3937F-C107-0135-328E-88D52CE892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86748-D174-C54E-C64B-64956A6525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C06305-43C0-132D-71A1-3E7AE1AA3F4F}"/>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6" name="Footer Placeholder 5">
            <a:extLst>
              <a:ext uri="{FF2B5EF4-FFF2-40B4-BE49-F238E27FC236}">
                <a16:creationId xmlns:a16="http://schemas.microsoft.com/office/drawing/2014/main" id="{A2912079-5DB5-0752-F876-6F33FD2901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6AEF44-BDDE-8BD8-DDAB-D8EEB1F0F4C8}"/>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1457500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60013-4E0E-372F-15E3-513865A4C6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20E74F-A932-D00E-DBC0-8F2134DA86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4E95B2-D511-DD3C-D4DE-4FB45D9E1B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0A816C-EA10-56E8-858B-91C05E7BFA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CA7824-C401-4669-461F-1B99E25BAA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E429BB-E386-E6A3-5D4C-F3D6E8FE7134}"/>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8" name="Footer Placeholder 7">
            <a:extLst>
              <a:ext uri="{FF2B5EF4-FFF2-40B4-BE49-F238E27FC236}">
                <a16:creationId xmlns:a16="http://schemas.microsoft.com/office/drawing/2014/main" id="{839B3827-4610-34E2-AEE2-671B5F01520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0E57D6A-5592-58AA-9402-C502858AB3EE}"/>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46887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3104-59B7-C8EB-5214-59916A91C3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8600EA-3242-0CB2-3183-D4DA16138DEC}"/>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4" name="Footer Placeholder 3">
            <a:extLst>
              <a:ext uri="{FF2B5EF4-FFF2-40B4-BE49-F238E27FC236}">
                <a16:creationId xmlns:a16="http://schemas.microsoft.com/office/drawing/2014/main" id="{4716C814-46C8-C78C-2B60-10C14F2FA2C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7E3918A-C9A0-3F93-F716-310B50A858C9}"/>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302212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3D135-8B37-0EDE-B65A-7470CFC7ADAC}"/>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3" name="Footer Placeholder 2">
            <a:extLst>
              <a:ext uri="{FF2B5EF4-FFF2-40B4-BE49-F238E27FC236}">
                <a16:creationId xmlns:a16="http://schemas.microsoft.com/office/drawing/2014/main" id="{F8300CF1-33FA-7D10-2C22-460FAD9A01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03F5710-7FF7-04A0-7E14-7E6FA97A7010}"/>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38932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2507-DDA5-022D-E023-165936A46F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B65313-CFC1-9DE5-2D8D-4BB22D9363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24414B-5DAA-2F72-5270-873C5B998A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561D53-7719-7CAA-40C9-2E01FE8B0B0D}"/>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6" name="Footer Placeholder 5">
            <a:extLst>
              <a:ext uri="{FF2B5EF4-FFF2-40B4-BE49-F238E27FC236}">
                <a16:creationId xmlns:a16="http://schemas.microsoft.com/office/drawing/2014/main" id="{DF6D584D-5ED4-C59F-B1D2-9C443AC5B12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BB98CB9-ABD7-5A4C-FE00-58C15DCD99A2}"/>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1829518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3E9FF-065F-7532-FE9D-7CB68E352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B860AD-2F61-08BE-30A6-5C85FF7146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C5EC543-5FAA-76D1-ECB6-DBB01A103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31BE6E-DE5A-E7D0-1CC8-4F1CEE7C8760}"/>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6" name="Footer Placeholder 5">
            <a:extLst>
              <a:ext uri="{FF2B5EF4-FFF2-40B4-BE49-F238E27FC236}">
                <a16:creationId xmlns:a16="http://schemas.microsoft.com/office/drawing/2014/main" id="{0DEE1FCA-1EA1-D15A-9DA8-EBC0DE1D6C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826BA72-196A-7D10-47EF-61DA30CADD2E}"/>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998628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6D3D-3193-2157-A1CB-A0C834CCB1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396DBF-5D93-8A5F-5F5D-E53D43E72B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4E7E67-0001-ABB3-3EF4-23ABCF81AE00}"/>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41C01471-95F0-97EC-BDE9-08B5B3673B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8B9C73-D9BB-6782-BD12-2A5E7D1ADC04}"/>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1392704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6E663-360A-9973-D18E-1A317FA563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CD4E5C-9BF7-C786-6D38-A03BD012DD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37671-F46D-F2FA-1E9C-207910C26305}"/>
              </a:ext>
            </a:extLst>
          </p:cNvPr>
          <p:cNvSpPr>
            <a:spLocks noGrp="1"/>
          </p:cNvSpPr>
          <p:nvPr>
            <p:ph type="dt" sz="half" idx="10"/>
          </p:nvPr>
        </p:nvSpPr>
        <p:spPr/>
        <p:txBody>
          <a:body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EA460196-3435-8164-02FA-6A1ECCCEBC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445D98-F7E7-B549-0970-BBF3F02CCC1B}"/>
              </a:ext>
            </a:extLst>
          </p:cNvPr>
          <p:cNvSpPr>
            <a:spLocks noGrp="1"/>
          </p:cNvSpPr>
          <p:nvPr>
            <p:ph type="sldNum" sz="quarter" idx="12"/>
          </p:nvPr>
        </p:nvSpPr>
        <p:spPr/>
        <p:txBody>
          <a:bodyPr/>
          <a:lstStyle/>
          <a:p>
            <a:fld id="{4090037B-F5C1-4F5A-98F6-C9909B689EE7}" type="slidenum">
              <a:rPr lang="en-US" smtClean="0"/>
              <a:t>‹#›</a:t>
            </a:fld>
            <a:endParaRPr lang="en-US" dirty="0"/>
          </a:p>
        </p:txBody>
      </p:sp>
    </p:spTree>
    <p:extLst>
      <p:ext uri="{BB962C8B-B14F-4D97-AF65-F5344CB8AC3E}">
        <p14:creationId xmlns:p14="http://schemas.microsoft.com/office/powerpoint/2010/main" val="3972025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14288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573743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204DF0-C62C-09A5-A2F5-401CC38D4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9A6D57-3FB4-487A-B0E1-6DEC16F479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5B61D1-EFAF-56A0-043C-77A1D827D4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D6387D-7D26-4E96-92FC-BF59D04F39B3}" type="datetimeFigureOut">
              <a:rPr lang="en-US" smtClean="0"/>
              <a:t>11/17/2025</a:t>
            </a:fld>
            <a:endParaRPr lang="en-US" dirty="0"/>
          </a:p>
        </p:txBody>
      </p:sp>
      <p:sp>
        <p:nvSpPr>
          <p:cNvPr id="5" name="Footer Placeholder 4">
            <a:extLst>
              <a:ext uri="{FF2B5EF4-FFF2-40B4-BE49-F238E27FC236}">
                <a16:creationId xmlns:a16="http://schemas.microsoft.com/office/drawing/2014/main" id="{FB357045-3BC1-145F-8A53-892B359662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AAE95D1-55C5-910E-48D5-5C3ACA6F5E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90037B-F5C1-4F5A-98F6-C9909B689EE7}" type="slidenum">
              <a:rPr lang="en-US" smtClean="0"/>
              <a:t>‹#›</a:t>
            </a:fld>
            <a:endParaRPr lang="en-US" dirty="0"/>
          </a:p>
        </p:txBody>
      </p:sp>
    </p:spTree>
    <p:extLst>
      <p:ext uri="{BB962C8B-B14F-4D97-AF65-F5344CB8AC3E}">
        <p14:creationId xmlns:p14="http://schemas.microsoft.com/office/powerpoint/2010/main" val="180556233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5E97898-33D1-FD6D-755F-9F88AC84834D}"/>
              </a:ext>
            </a:extLst>
          </p:cNvPr>
          <p:cNvSpPr txBox="1"/>
          <p:nvPr/>
        </p:nvSpPr>
        <p:spPr>
          <a:xfrm>
            <a:off x="896089" y="6166772"/>
            <a:ext cx="10398035" cy="646331"/>
          </a:xfrm>
          <a:prstGeom prst="rect">
            <a:avLst/>
          </a:prstGeom>
          <a:noFill/>
        </p:spPr>
        <p:txBody>
          <a:bodyPr wrap="square">
            <a:spAutoFit/>
          </a:bodyPr>
          <a:lstStyle/>
          <a:p>
            <a:r>
              <a:rPr lang="en-US" sz="900" dirty="0">
                <a:solidFill>
                  <a:schemeClr val="bg1"/>
                </a:solidFill>
                <a:effectLst/>
                <a:latin typeface="Arial" panose="020B0604020202020204" pitchFamily="34" charset="0"/>
                <a:cs typeface="Arial" panose="020B0604020202020204" pitchFamily="34" charset="0"/>
              </a:rPr>
              <a:t>Baker Tilly Municipal Advisors, LLC is a registered municipal advisor and controlled subsidiary of Baker Tilly Advisory Group, LP. 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and provides assurance services to its clients. Baker Tilly Advisory Group, LP and its subsidiary entities provide tax and consulting services to their clients and are not licensed CPA firms.</a:t>
            </a:r>
            <a:r>
              <a:rPr lang="en-US" sz="900" dirty="0">
                <a:solidFill>
                  <a:schemeClr val="bg1"/>
                </a:solidFill>
                <a:latin typeface="Arial" panose="020B0604020202020204" pitchFamily="34" charset="0"/>
                <a:cs typeface="Arial" panose="020B0604020202020204" pitchFamily="34" charset="0"/>
              </a:rPr>
              <a:t> </a:t>
            </a:r>
            <a:r>
              <a:rPr lang="en-US" sz="900" dirty="0">
                <a:solidFill>
                  <a:schemeClr val="bg1"/>
                </a:solidFill>
                <a:effectLst/>
                <a:latin typeface="Arial" panose="020B0604020202020204" pitchFamily="34" charset="0"/>
                <a:cs typeface="Arial" panose="020B0604020202020204" pitchFamily="34" charset="0"/>
              </a:rPr>
              <a:t>© 2025 Baker Tilly Advisory Group, LP</a:t>
            </a:r>
            <a:endParaRPr lang="en-US" sz="1000" dirty="0">
              <a:solidFill>
                <a:schemeClr val="bg1"/>
              </a:solidFill>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F050E08-AA51-1FC5-343B-56D2B9BAA6EC}"/>
              </a:ext>
            </a:extLst>
          </p:cNvPr>
          <p:cNvSpPr txBox="1"/>
          <p:nvPr/>
        </p:nvSpPr>
        <p:spPr>
          <a:xfrm>
            <a:off x="896089" y="576514"/>
            <a:ext cx="7255873" cy="2677656"/>
          </a:xfrm>
          <a:prstGeom prst="rect">
            <a:avLst/>
          </a:prstGeom>
          <a:noFill/>
        </p:spPr>
        <p:txBody>
          <a:bodyPr wrap="square">
            <a:spAutoFit/>
          </a:bodyPr>
          <a:lstStyle/>
          <a:p>
            <a:r>
              <a:rPr lang="en-US" sz="3200" dirty="0">
                <a:latin typeface="Arial Black" panose="020B0A04020102020204" pitchFamily="34" charset="0"/>
              </a:rPr>
              <a:t>City of Mishawaka, Indiana</a:t>
            </a:r>
          </a:p>
          <a:p>
            <a:endParaRPr lang="en-US" sz="4000" dirty="0">
              <a:latin typeface="Arial Black" panose="020B0A04020102020204" pitchFamily="34" charset="0"/>
            </a:endParaRPr>
          </a:p>
          <a:p>
            <a:r>
              <a:rPr lang="en-US" sz="3200" dirty="0">
                <a:latin typeface="Arial Black" panose="020B0A04020102020204" pitchFamily="34" charset="0"/>
              </a:rPr>
              <a:t>Mishawaka Municipal Sewage Works Comprehensive Rate Plan Summary</a:t>
            </a:r>
          </a:p>
        </p:txBody>
      </p:sp>
      <p:sp>
        <p:nvSpPr>
          <p:cNvPr id="9" name="TextBox 8">
            <a:extLst>
              <a:ext uri="{FF2B5EF4-FFF2-40B4-BE49-F238E27FC236}">
                <a16:creationId xmlns:a16="http://schemas.microsoft.com/office/drawing/2014/main" id="{3EEDDE0D-D399-3044-4967-A6FECC37B2B6}"/>
              </a:ext>
            </a:extLst>
          </p:cNvPr>
          <p:cNvSpPr txBox="1"/>
          <p:nvPr/>
        </p:nvSpPr>
        <p:spPr>
          <a:xfrm>
            <a:off x="896089" y="3145932"/>
            <a:ext cx="57388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latin typeface="Arial" panose="020B0604020202020204" pitchFamily="34" charset="0"/>
                <a:cs typeface="Arial" panose="020B0604020202020204" pitchFamily="34" charset="0"/>
              </a:rPr>
              <a:t>November 17</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2025</a:t>
            </a:r>
          </a:p>
        </p:txBody>
      </p:sp>
    </p:spTree>
    <p:extLst>
      <p:ext uri="{BB962C8B-B14F-4D97-AF65-F5344CB8AC3E}">
        <p14:creationId xmlns:p14="http://schemas.microsoft.com/office/powerpoint/2010/main" val="40669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91DD2-1BFD-FB1B-D145-D02D45E755B7}"/>
              </a:ext>
            </a:extLst>
          </p:cNvPr>
          <p:cNvSpPr>
            <a:spLocks noGrp="1"/>
          </p:cNvSpPr>
          <p:nvPr>
            <p:ph type="title"/>
          </p:nvPr>
        </p:nvSpPr>
        <p:spPr/>
        <p:txBody>
          <a:bodyPr/>
          <a:lstStyle/>
          <a:p>
            <a:pPr algn="ctr"/>
            <a:r>
              <a:rPr lang="en-US" dirty="0"/>
              <a:t>Development of Asset Inventory</a:t>
            </a:r>
          </a:p>
        </p:txBody>
      </p:sp>
      <p:sp>
        <p:nvSpPr>
          <p:cNvPr id="3" name="Text Placeholder 2">
            <a:extLst>
              <a:ext uri="{FF2B5EF4-FFF2-40B4-BE49-F238E27FC236}">
                <a16:creationId xmlns:a16="http://schemas.microsoft.com/office/drawing/2014/main" id="{89122D1E-51AE-F083-88EC-46B4AA862F4C}"/>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sp>
        <p:nvSpPr>
          <p:cNvPr id="5" name="Content Placeholder 4">
            <a:extLst>
              <a:ext uri="{FF2B5EF4-FFF2-40B4-BE49-F238E27FC236}">
                <a16:creationId xmlns:a16="http://schemas.microsoft.com/office/drawing/2014/main" id="{8EF52129-9A8E-6D04-564C-0260E158C2CD}"/>
              </a:ext>
            </a:extLst>
          </p:cNvPr>
          <p:cNvSpPr txBox="1">
            <a:spLocks/>
          </p:cNvSpPr>
          <p:nvPr/>
        </p:nvSpPr>
        <p:spPr>
          <a:xfrm>
            <a:off x="716902" y="1397108"/>
            <a:ext cx="6403848" cy="4980497"/>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Wastewater Plant – Large and complex facility</a:t>
            </a:r>
          </a:p>
          <a:p>
            <a:pPr lvl="1"/>
            <a:r>
              <a:rPr lang="en-US" sz="2000" dirty="0"/>
              <a:t>1990’s Expansion - $52M in 2025 dollars</a:t>
            </a:r>
          </a:p>
          <a:p>
            <a:pPr lvl="1"/>
            <a:r>
              <a:rPr lang="en-US" sz="2000" dirty="0"/>
              <a:t>2000’s Expansion - $80M in 2025 dollars</a:t>
            </a:r>
          </a:p>
          <a:p>
            <a:r>
              <a:rPr lang="en-US" sz="2400" dirty="0"/>
              <a:t>Most comprehensive plan to date / State requirements</a:t>
            </a:r>
          </a:p>
          <a:p>
            <a:r>
              <a:rPr lang="en-US" sz="2400" dirty="0"/>
              <a:t>Meeting Permit – Lack capacity in certain areas</a:t>
            </a:r>
          </a:p>
          <a:p>
            <a:r>
              <a:rPr lang="en-US" sz="2400" dirty="0"/>
              <a:t>385 total assets were assessed at the plant </a:t>
            </a:r>
          </a:p>
          <a:p>
            <a:r>
              <a:rPr lang="en-US" sz="2400" dirty="0"/>
              <a:t>Risk analysis was completed based on criticality</a:t>
            </a:r>
          </a:p>
          <a:p>
            <a:r>
              <a:rPr lang="en-US" sz="2400" dirty="0"/>
              <a:t>Estimated year of replacement was assigned to each asset based on condition, equipment design life, and criticality</a:t>
            </a:r>
          </a:p>
          <a:p>
            <a:r>
              <a:rPr lang="en-US" sz="2400" dirty="0"/>
              <a:t>Costs were assigned to each asset</a:t>
            </a:r>
            <a:endParaRPr lang="en-US" sz="2000" dirty="0"/>
          </a:p>
        </p:txBody>
      </p:sp>
      <p:pic>
        <p:nvPicPr>
          <p:cNvPr id="10" name="Picture 9" descr="A person standing next to a large machine&#10;&#10;AI-generated content may be incorrect.">
            <a:extLst>
              <a:ext uri="{FF2B5EF4-FFF2-40B4-BE49-F238E27FC236}">
                <a16:creationId xmlns:a16="http://schemas.microsoft.com/office/drawing/2014/main" id="{585BD313-9417-B519-D115-9E020CCA7350}"/>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rot="5400000">
            <a:off x="7453935" y="2012021"/>
            <a:ext cx="4074751" cy="3466481"/>
          </a:xfrm>
          <a:prstGeom prst="rect">
            <a:avLst/>
          </a:prstGeom>
        </p:spPr>
      </p:pic>
    </p:spTree>
    <p:extLst>
      <p:ext uri="{BB962C8B-B14F-4D97-AF65-F5344CB8AC3E}">
        <p14:creationId xmlns:p14="http://schemas.microsoft.com/office/powerpoint/2010/main" val="44554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BBAA4-A4AF-B11B-2CF6-0A5DDD86C279}"/>
              </a:ext>
            </a:extLst>
          </p:cNvPr>
          <p:cNvSpPr>
            <a:spLocks noGrp="1"/>
          </p:cNvSpPr>
          <p:nvPr>
            <p:ph type="title"/>
          </p:nvPr>
        </p:nvSpPr>
        <p:spPr/>
        <p:txBody>
          <a:bodyPr/>
          <a:lstStyle/>
          <a:p>
            <a:pPr algn="ctr"/>
            <a:r>
              <a:rPr lang="en-US" dirty="0"/>
              <a:t>Various Assets</a:t>
            </a:r>
          </a:p>
        </p:txBody>
      </p:sp>
      <p:sp>
        <p:nvSpPr>
          <p:cNvPr id="5" name="Text Placeholder 2">
            <a:extLst>
              <a:ext uri="{FF2B5EF4-FFF2-40B4-BE49-F238E27FC236}">
                <a16:creationId xmlns:a16="http://schemas.microsoft.com/office/drawing/2014/main" id="{CAE30DD6-04D0-B25A-BBAE-710FDB8C249A}"/>
              </a:ext>
            </a:extLst>
          </p:cNvPr>
          <p:cNvSpPr>
            <a:spLocks noGrp="1"/>
          </p:cNvSpPr>
          <p:nvPr>
            <p:ph type="body" sz="quarter" idx="13"/>
          </p:nvPr>
        </p:nvSpPr>
        <p:spPr>
          <a:xfrm>
            <a:off x="455613" y="481013"/>
            <a:ext cx="11277600" cy="193675"/>
          </a:xfrm>
        </p:spPr>
        <p:txBody>
          <a:bodyPr/>
          <a:lstStyle/>
          <a:p>
            <a:pPr algn="ctr"/>
            <a:r>
              <a:rPr lang="en-US" dirty="0"/>
              <a:t>Mishawaka (Indiana) Municipal sewage works</a:t>
            </a:r>
          </a:p>
        </p:txBody>
      </p:sp>
      <p:pic>
        <p:nvPicPr>
          <p:cNvPr id="9" name="Picture 8" descr="A person standing next to large machinery&#10;&#10;AI-generated content may be incorrect.">
            <a:extLst>
              <a:ext uri="{FF2B5EF4-FFF2-40B4-BE49-F238E27FC236}">
                <a16:creationId xmlns:a16="http://schemas.microsoft.com/office/drawing/2014/main" id="{C48C5262-EBFA-8F5D-71E9-B169DA142487}"/>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rot="5400000">
            <a:off x="-30262" y="2138464"/>
            <a:ext cx="4752000" cy="3589750"/>
          </a:xfrm>
          <a:prstGeom prst="rect">
            <a:avLst/>
          </a:prstGeom>
          <a:effectLst>
            <a:outerShdw blurRad="508000" dist="101600" dir="5400000" algn="tl" rotWithShape="0">
              <a:prstClr val="black">
                <a:alpha val="10000"/>
              </a:prstClr>
            </a:outerShdw>
          </a:effectLst>
        </p:spPr>
      </p:pic>
      <p:pic>
        <p:nvPicPr>
          <p:cNvPr id="10" name="Picture 9">
            <a:extLst>
              <a:ext uri="{FF2B5EF4-FFF2-40B4-BE49-F238E27FC236}">
                <a16:creationId xmlns:a16="http://schemas.microsoft.com/office/drawing/2014/main" id="{4309C5F3-9924-F7C2-CBF0-132192487978}"/>
              </a:ext>
            </a:extLst>
          </p:cNvPr>
          <p:cNvPicPr>
            <a:picLocks noChangeAspect="1"/>
          </p:cNvPicPr>
          <p:nvPr/>
        </p:nvPicPr>
        <p:blipFill>
          <a:blip r:embed="rId3"/>
          <a:srcRect b="109"/>
          <a:stretch>
            <a:fillRect/>
          </a:stretch>
        </p:blipFill>
        <p:spPr>
          <a:xfrm>
            <a:off x="8073253" y="1557338"/>
            <a:ext cx="3567884" cy="4752000"/>
          </a:xfrm>
          <a:prstGeom prst="rect">
            <a:avLst/>
          </a:prstGeom>
          <a:effectLst>
            <a:outerShdw blurRad="508000" dist="101600" dir="5400000" algn="tl" rotWithShape="0">
              <a:prstClr val="black">
                <a:alpha val="10000"/>
              </a:prstClr>
            </a:outerShdw>
          </a:effectLst>
        </p:spPr>
      </p:pic>
      <p:pic>
        <p:nvPicPr>
          <p:cNvPr id="11" name="Picture 10" descr="A group of tables and chairs in a row&#10;&#10;AI-generated content may be incorrect.">
            <a:extLst>
              <a:ext uri="{FF2B5EF4-FFF2-40B4-BE49-F238E27FC236}">
                <a16:creationId xmlns:a16="http://schemas.microsoft.com/office/drawing/2014/main" id="{C56DDFCF-704D-300D-D419-694CEE69B5E8}"/>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rot="5400000">
            <a:off x="3720000" y="2149538"/>
            <a:ext cx="4752000" cy="3567600"/>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1985595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02AB1-D35F-AE12-FBD9-B8CFE45D16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FB11D-89DD-E10E-D50A-51A0A4E9F5C3}"/>
              </a:ext>
            </a:extLst>
          </p:cNvPr>
          <p:cNvSpPr>
            <a:spLocks noGrp="1"/>
          </p:cNvSpPr>
          <p:nvPr>
            <p:ph type="title"/>
          </p:nvPr>
        </p:nvSpPr>
        <p:spPr>
          <a:xfrm>
            <a:off x="456360" y="691228"/>
            <a:ext cx="11277496" cy="535531"/>
          </a:xfrm>
        </p:spPr>
        <p:txBody>
          <a:bodyPr/>
          <a:lstStyle/>
          <a:p>
            <a:pPr algn="ctr"/>
            <a:r>
              <a:rPr lang="en-US" dirty="0"/>
              <a:t>Rate Plan Inputs</a:t>
            </a:r>
          </a:p>
        </p:txBody>
      </p:sp>
      <p:sp>
        <p:nvSpPr>
          <p:cNvPr id="3" name="Text Placeholder 2">
            <a:extLst>
              <a:ext uri="{FF2B5EF4-FFF2-40B4-BE49-F238E27FC236}">
                <a16:creationId xmlns:a16="http://schemas.microsoft.com/office/drawing/2014/main" id="{C84046B6-DAD7-A86A-98E0-85B467229E5B}"/>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sp>
        <p:nvSpPr>
          <p:cNvPr id="6" name="Content Placeholder 4">
            <a:extLst>
              <a:ext uri="{FF2B5EF4-FFF2-40B4-BE49-F238E27FC236}">
                <a16:creationId xmlns:a16="http://schemas.microsoft.com/office/drawing/2014/main" id="{898236AD-2480-5653-6A37-B9A225F4DE42}"/>
              </a:ext>
            </a:extLst>
          </p:cNvPr>
          <p:cNvSpPr txBox="1">
            <a:spLocks/>
          </p:cNvSpPr>
          <p:nvPr/>
        </p:nvSpPr>
        <p:spPr>
          <a:xfrm>
            <a:off x="838198" y="1441576"/>
            <a:ext cx="10363202" cy="525739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Cost Chemical – Increase 60% – 75% since 2020</a:t>
            </a:r>
          </a:p>
          <a:p>
            <a:r>
              <a:rPr lang="en-US" dirty="0"/>
              <a:t>Improvement Fund</a:t>
            </a:r>
          </a:p>
          <a:p>
            <a:pPr lvl="1"/>
            <a:r>
              <a:rPr lang="en-US" dirty="0"/>
              <a:t>Examine most expensive unplanned repair to date</a:t>
            </a:r>
          </a:p>
          <a:p>
            <a:pPr lvl="1"/>
            <a:r>
              <a:rPr lang="en-US" dirty="0"/>
              <a:t>$3.5M Juday Creek Pump Station / Force Main (2005) – equivalent to $6.5M in 2025 dollars</a:t>
            </a:r>
          </a:p>
          <a:p>
            <a:pPr lvl="1"/>
            <a:r>
              <a:rPr lang="en-US" dirty="0"/>
              <a:t>This was a single event and multiple events can occur</a:t>
            </a:r>
          </a:p>
          <a:p>
            <a:r>
              <a:rPr lang="en-US" dirty="0"/>
              <a:t>Combined Sewer Overflow Long Term Control Plan (CSO LTCP)</a:t>
            </a:r>
          </a:p>
          <a:p>
            <a:pPr lvl="1"/>
            <a:r>
              <a:rPr lang="en-US" dirty="0"/>
              <a:t>Unfunded federal mandate – have significantly reduced overflows</a:t>
            </a:r>
          </a:p>
          <a:p>
            <a:pPr lvl="1"/>
            <a:r>
              <a:rPr lang="en-US" dirty="0"/>
              <a:t>Spent over $300M since 1990 in 2020 dollars</a:t>
            </a:r>
          </a:p>
          <a:p>
            <a:r>
              <a:rPr lang="en-US" dirty="0"/>
              <a:t>Annual Projects</a:t>
            </a:r>
          </a:p>
          <a:p>
            <a:pPr lvl="1"/>
            <a:r>
              <a:rPr lang="en-US" dirty="0"/>
              <a:t>Sewer lining and rehabilitation - $1M in 2026</a:t>
            </a:r>
          </a:p>
          <a:p>
            <a:pPr lvl="1"/>
            <a:r>
              <a:rPr lang="en-US" dirty="0"/>
              <a:t>Sewer upgrades / drainage improvements - $600k in 2026</a:t>
            </a:r>
          </a:p>
          <a:p>
            <a:pPr lvl="1"/>
            <a:r>
              <a:rPr lang="en-US" dirty="0"/>
              <a:t>Transportation equipment - $50k in 2026 - $750k when Vac Truck replacement is needed</a:t>
            </a:r>
          </a:p>
        </p:txBody>
      </p:sp>
    </p:spTree>
    <p:extLst>
      <p:ext uri="{BB962C8B-B14F-4D97-AF65-F5344CB8AC3E}">
        <p14:creationId xmlns:p14="http://schemas.microsoft.com/office/powerpoint/2010/main" val="88806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EBB91-B56D-FADD-E335-01C332245566}"/>
              </a:ext>
            </a:extLst>
          </p:cNvPr>
          <p:cNvSpPr>
            <a:spLocks noGrp="1"/>
          </p:cNvSpPr>
          <p:nvPr>
            <p:ph type="title"/>
          </p:nvPr>
        </p:nvSpPr>
        <p:spPr>
          <a:xfrm>
            <a:off x="456360" y="691228"/>
            <a:ext cx="11277496" cy="535531"/>
          </a:xfrm>
        </p:spPr>
        <p:txBody>
          <a:bodyPr/>
          <a:lstStyle/>
          <a:p>
            <a:pPr algn="ctr"/>
            <a:r>
              <a:rPr lang="en-US" dirty="0"/>
              <a:t>Assessment of Asset Inventory</a:t>
            </a:r>
          </a:p>
        </p:txBody>
      </p:sp>
      <p:sp>
        <p:nvSpPr>
          <p:cNvPr id="3" name="Text Placeholder 2">
            <a:extLst>
              <a:ext uri="{FF2B5EF4-FFF2-40B4-BE49-F238E27FC236}">
                <a16:creationId xmlns:a16="http://schemas.microsoft.com/office/drawing/2014/main" id="{F7DD3656-2D71-D3F2-EF45-88D498B23B8E}"/>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sp>
        <p:nvSpPr>
          <p:cNvPr id="6" name="Content Placeholder 4">
            <a:extLst>
              <a:ext uri="{FF2B5EF4-FFF2-40B4-BE49-F238E27FC236}">
                <a16:creationId xmlns:a16="http://schemas.microsoft.com/office/drawing/2014/main" id="{307E282F-10B1-EEA2-B90D-6C5D2C897BA2}"/>
              </a:ext>
            </a:extLst>
          </p:cNvPr>
          <p:cNvSpPr txBox="1">
            <a:spLocks/>
          </p:cNvSpPr>
          <p:nvPr/>
        </p:nvSpPr>
        <p:spPr>
          <a:xfrm>
            <a:off x="838198" y="1441577"/>
            <a:ext cx="10647785" cy="9657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Developed 20-year plan – Focus on first 5 years</a:t>
            </a:r>
          </a:p>
        </p:txBody>
      </p:sp>
      <p:graphicFrame>
        <p:nvGraphicFramePr>
          <p:cNvPr id="8" name="Table 7">
            <a:extLst>
              <a:ext uri="{FF2B5EF4-FFF2-40B4-BE49-F238E27FC236}">
                <a16:creationId xmlns:a16="http://schemas.microsoft.com/office/drawing/2014/main" id="{9499F7EC-6446-98E3-D8CD-4CC97CD841E0}"/>
              </a:ext>
            </a:extLst>
          </p:cNvPr>
          <p:cNvGraphicFramePr>
            <a:graphicFrameLocks noGrp="1"/>
          </p:cNvGraphicFramePr>
          <p:nvPr/>
        </p:nvGraphicFramePr>
        <p:xfrm>
          <a:off x="363894" y="2043404"/>
          <a:ext cx="11122089" cy="4541144"/>
        </p:xfrm>
        <a:graphic>
          <a:graphicData uri="http://schemas.openxmlformats.org/drawingml/2006/table">
            <a:tbl>
              <a:tblPr/>
              <a:tblGrid>
                <a:gridCol w="1746249">
                  <a:extLst>
                    <a:ext uri="{9D8B030D-6E8A-4147-A177-3AD203B41FA5}">
                      <a16:colId xmlns:a16="http://schemas.microsoft.com/office/drawing/2014/main" val="3370762186"/>
                    </a:ext>
                  </a:extLst>
                </a:gridCol>
                <a:gridCol w="2601796">
                  <a:extLst>
                    <a:ext uri="{9D8B030D-6E8A-4147-A177-3AD203B41FA5}">
                      <a16:colId xmlns:a16="http://schemas.microsoft.com/office/drawing/2014/main" val="360157725"/>
                    </a:ext>
                  </a:extLst>
                </a:gridCol>
                <a:gridCol w="2742433">
                  <a:extLst>
                    <a:ext uri="{9D8B030D-6E8A-4147-A177-3AD203B41FA5}">
                      <a16:colId xmlns:a16="http://schemas.microsoft.com/office/drawing/2014/main" val="2816658043"/>
                    </a:ext>
                  </a:extLst>
                </a:gridCol>
                <a:gridCol w="2062685">
                  <a:extLst>
                    <a:ext uri="{9D8B030D-6E8A-4147-A177-3AD203B41FA5}">
                      <a16:colId xmlns:a16="http://schemas.microsoft.com/office/drawing/2014/main" val="3617748145"/>
                    </a:ext>
                  </a:extLst>
                </a:gridCol>
                <a:gridCol w="1968926">
                  <a:extLst>
                    <a:ext uri="{9D8B030D-6E8A-4147-A177-3AD203B41FA5}">
                      <a16:colId xmlns:a16="http://schemas.microsoft.com/office/drawing/2014/main" val="1661200540"/>
                    </a:ext>
                  </a:extLst>
                </a:gridCol>
              </a:tblGrid>
              <a:tr h="315908">
                <a:tc gridSpan="5">
                  <a:txBody>
                    <a:bodyPr/>
                    <a:lstStyle/>
                    <a:p>
                      <a:pPr algn="ctr" fontAlgn="b">
                        <a:buNone/>
                      </a:pPr>
                      <a:r>
                        <a:rPr lang="en-US" sz="1400" b="0" i="0" u="none" strike="noStrike" dirty="0">
                          <a:solidFill>
                            <a:srgbClr val="000000"/>
                          </a:solidFill>
                          <a:effectLst/>
                          <a:latin typeface="Aptos Narrow" panose="020B0004020202020204" pitchFamily="34" charset="0"/>
                        </a:rPr>
                        <a:t>Anticipated Project by Year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3587579"/>
                  </a:ext>
                </a:extLst>
              </a:tr>
              <a:tr h="315908">
                <a:tc>
                  <a:txBody>
                    <a:bodyPr/>
                    <a:lstStyle/>
                    <a:p>
                      <a:pPr algn="ctr" fontAlgn="b">
                        <a:buNone/>
                      </a:pPr>
                      <a:r>
                        <a:rPr lang="en-US" sz="1400" b="0" i="0" u="none" strike="noStrike" dirty="0">
                          <a:solidFill>
                            <a:srgbClr val="000000"/>
                          </a:solidFill>
                          <a:effectLst/>
                          <a:latin typeface="Aptos Narrow" panose="020B0004020202020204" pitchFamily="34" charset="0"/>
                        </a:rPr>
                        <a:t>2025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0" i="0" u="none" strike="noStrike" dirty="0">
                          <a:solidFill>
                            <a:srgbClr val="000000"/>
                          </a:solidFill>
                          <a:effectLst/>
                          <a:latin typeface="Aptos Narrow" panose="020B0004020202020204" pitchFamily="34" charset="0"/>
                        </a:rPr>
                        <a:t>2026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0" i="0" u="none" strike="noStrike" dirty="0">
                          <a:solidFill>
                            <a:srgbClr val="000000"/>
                          </a:solidFill>
                          <a:effectLst/>
                          <a:latin typeface="Aptos Narrow" panose="020B0004020202020204" pitchFamily="34" charset="0"/>
                        </a:rPr>
                        <a:t>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0" i="0" u="none" strike="noStrike" dirty="0">
                          <a:solidFill>
                            <a:srgbClr val="000000"/>
                          </a:solidFill>
                          <a:effectLst/>
                          <a:latin typeface="Aptos Narrow" panose="020B0004020202020204" pitchFamily="34" charset="0"/>
                        </a:rPr>
                        <a:t>2028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0" i="0" u="none" strike="noStrike" dirty="0">
                          <a:solidFill>
                            <a:srgbClr val="000000"/>
                          </a:solidFill>
                          <a:effectLst/>
                          <a:latin typeface="Aptos Narrow" panose="020B0004020202020204" pitchFamily="34" charset="0"/>
                        </a:rPr>
                        <a:t>2029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0519003"/>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Lift Station - Harding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Biosolids Upgrade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Scum Concentrator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Blower - Replace Turbo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Electrical Improvements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1392296"/>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Blower - Drive Rebuild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Carbon Unit - Headworks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Bisulfite Bulk Storage Tank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Biosolids Asphalt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Ferrous Bulk Storage Tank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4096635"/>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Electrical Evaluation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Digester Draft Tubes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Raw Pump Rebuild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Carbon Unit - Central Park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 River Pointe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9464819"/>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Primary East Rebuild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Electrical Evaluation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Electrical Evaluation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Electrical Evaluation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 Rivers Edge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9365050"/>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Plant Safety and Security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Grit System - Cyclone Separators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ptos Narrow" panose="020B0004020202020204" pitchFamily="34" charset="0"/>
                        </a:rPr>
                        <a:t>Diffuser Membranes East Replacement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ptos Narrow" panose="020B0004020202020204" pitchFamily="34" charset="0"/>
                        </a:rPr>
                        <a:t>Lift Station - Bittersweet Cove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 South Hampton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5024838"/>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Biosolids Study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Primary East Rebuild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Headworks Screens 2 &amp; 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ptos Narrow" panose="020B0004020202020204" pitchFamily="34" charset="0"/>
                        </a:rPr>
                        <a:t>Lift Station - Schumacher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7776999"/>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West Primary Tank Limitorque Valves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Digester #2 Mixers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9298772"/>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West RAS Magmeter &amp; Converters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Biofilter Rehabilitation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1577363"/>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City Water Tank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 Park Place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584099"/>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RAS West Control Panels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 Lake Shore Estates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4280937"/>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Biofilter Rehabilitation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1588732"/>
                  </a:ext>
                </a:extLst>
              </a:tr>
              <a:tr h="315908">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Lift Station Cell Conversion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1109674"/>
                  </a:ext>
                </a:extLst>
              </a:tr>
            </a:tbl>
          </a:graphicData>
        </a:graphic>
      </p:graphicFrame>
    </p:spTree>
    <p:extLst>
      <p:ext uri="{BB962C8B-B14F-4D97-AF65-F5344CB8AC3E}">
        <p14:creationId xmlns:p14="http://schemas.microsoft.com/office/powerpoint/2010/main" val="309556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93FD8-9D87-C124-22DF-64183214BE3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8019468-0F48-C180-3823-934A742FCEC0}"/>
              </a:ext>
            </a:extLst>
          </p:cNvPr>
          <p:cNvSpPr>
            <a:spLocks noGrp="1"/>
          </p:cNvSpPr>
          <p:nvPr>
            <p:ph sz="quarter" idx="14"/>
          </p:nvPr>
        </p:nvSpPr>
        <p:spPr>
          <a:xfrm>
            <a:off x="457252" y="788101"/>
            <a:ext cx="11277495" cy="5764453"/>
          </a:xfrm>
        </p:spPr>
        <p:txBody>
          <a:bodyPr>
            <a:normAutofit fontScale="40000" lnSpcReduction="20000"/>
          </a:bodyPr>
          <a:lstStyle/>
          <a:p>
            <a:pPr marL="0" indent="0" algn="ctr">
              <a:buNone/>
            </a:pPr>
            <a:r>
              <a:rPr lang="en-US" sz="5000" u="sng" dirty="0">
                <a:latin typeface="Arial Black" panose="020B0A04020102020204" pitchFamily="34" charset="0"/>
                <a:cs typeface="Arial" panose="020B0604020202020204" pitchFamily="34" charset="0"/>
              </a:rPr>
              <a:t>Long-Term Control Plan (LTCP) Future Outlook</a:t>
            </a:r>
            <a:r>
              <a:rPr lang="en-US" sz="5000" dirty="0">
                <a:latin typeface="Arial Black" panose="020B0A04020102020204" pitchFamily="34" charset="0"/>
                <a:cs typeface="Arial" panose="020B0604020202020204" pitchFamily="34" charset="0"/>
              </a:rPr>
              <a:t>:</a:t>
            </a:r>
          </a:p>
          <a:p>
            <a:pPr marL="457200" lvl="1" indent="0">
              <a:buNone/>
            </a:pPr>
            <a:endParaRPr lang="en-US" dirty="0">
              <a:latin typeface="Arial" panose="020B0604020202020204" pitchFamily="34" charset="0"/>
              <a:cs typeface="Arial" panose="020B0604020202020204" pitchFamily="34" charset="0"/>
            </a:endParaRPr>
          </a:p>
          <a:p>
            <a:pPr marL="0" marR="0">
              <a:buNone/>
            </a:pPr>
            <a:r>
              <a:rPr lang="en-US" sz="4000" b="1" dirty="0">
                <a:effectLst/>
                <a:latin typeface="Arial" panose="020B0604020202020204" pitchFamily="34" charset="0"/>
                <a:ea typeface="Calibri" panose="020F0502020204030204" pitchFamily="34" charset="0"/>
                <a:cs typeface="Arial" panose="020B0604020202020204" pitchFamily="34" charset="0"/>
              </a:rPr>
              <a:t>Working Toward a Path Forward</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dirty="0">
                <a:effectLst/>
                <a:latin typeface="Arial" panose="020B0604020202020204" pitchFamily="34" charset="0"/>
                <a:ea typeface="Times New Roman" panose="02020603050405020304" pitchFamily="18" charset="0"/>
                <a:cs typeface="Arial" panose="020B0604020202020204" pitchFamily="34" charset="0"/>
              </a:rPr>
              <a:t>Mishawaka Utilities and our legal team at Barnes &amp; Thornburg continue to work diligently to secure a meeting with IDEM, EPA, and DOJ to discuss our LTCP progress and potential modifications to LTCP</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dirty="0">
                <a:effectLst/>
                <a:latin typeface="Arial" panose="020B0604020202020204" pitchFamily="34" charset="0"/>
                <a:ea typeface="Times New Roman" panose="02020603050405020304" pitchFamily="18" charset="0"/>
                <a:cs typeface="Arial" panose="020B0604020202020204" pitchFamily="34" charset="0"/>
              </a:rPr>
              <a:t>We remain </a:t>
            </a:r>
            <a:r>
              <a:rPr lang="en-US" sz="4000" b="1" dirty="0">
                <a:effectLst/>
                <a:latin typeface="Arial" panose="020B0604020202020204" pitchFamily="34" charset="0"/>
                <a:ea typeface="Times New Roman" panose="02020603050405020304" pitchFamily="18" charset="0"/>
                <a:cs typeface="Arial" panose="020B0604020202020204" pitchFamily="34" charset="0"/>
              </a:rPr>
              <a:t>cautiously optimistic</a:t>
            </a:r>
            <a:r>
              <a:rPr lang="en-US" sz="4000" dirty="0">
                <a:effectLst/>
                <a:latin typeface="Arial" panose="020B0604020202020204" pitchFamily="34" charset="0"/>
                <a:ea typeface="Times New Roman" panose="02020603050405020304" pitchFamily="18" charset="0"/>
                <a:cs typeface="Arial" panose="020B0604020202020204" pitchFamily="34" charset="0"/>
              </a:rPr>
              <a:t> that this meeting will occur in the </a:t>
            </a:r>
            <a:r>
              <a:rPr lang="en-US" sz="4000" b="1" dirty="0">
                <a:effectLst/>
                <a:latin typeface="Arial" panose="020B0604020202020204" pitchFamily="34" charset="0"/>
                <a:ea typeface="Times New Roman" panose="02020603050405020304" pitchFamily="18" charset="0"/>
                <a:cs typeface="Arial" panose="020B0604020202020204" pitchFamily="34" charset="0"/>
              </a:rPr>
              <a:t>coming months</a:t>
            </a:r>
            <a:r>
              <a:rPr lang="en-US" sz="4000" dirty="0">
                <a:effectLst/>
                <a:latin typeface="Arial" panose="020B0604020202020204" pitchFamily="34" charset="0"/>
                <a:ea typeface="Times New Roman" panose="02020603050405020304" pitchFamily="18" charset="0"/>
                <a:cs typeface="Arial" panose="020B0604020202020204" pitchFamily="34" charset="0"/>
              </a:rPr>
              <a:t>, allowing us to demonstrate the measurable progress Mishawaka has made toward CSO reduction and system improvement.  </a:t>
            </a:r>
          </a:p>
          <a:p>
            <a:pPr marL="342900" marR="0" lvl="0" indent="-342900">
              <a:buSzPts val="1000"/>
              <a:buFont typeface="Symbol" panose="05050102010706020507" pitchFamily="18" charset="2"/>
              <a:buChar char=""/>
              <a:tabLst>
                <a:tab pos="457200" algn="l"/>
              </a:tabLst>
            </a:pP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4000" b="1" dirty="0">
                <a:effectLst/>
                <a:latin typeface="Arial" panose="020B0604020202020204" pitchFamily="34" charset="0"/>
                <a:ea typeface="Calibri" panose="020F0502020204030204" pitchFamily="34" charset="0"/>
                <a:cs typeface="Arial" panose="020B0604020202020204" pitchFamily="34" charset="0"/>
              </a:rPr>
              <a:t>Fiscal Reality and the Need for Council Action</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dirty="0">
                <a:effectLst/>
                <a:latin typeface="Arial" panose="020B0604020202020204" pitchFamily="34" charset="0"/>
                <a:ea typeface="Times New Roman" panose="02020603050405020304" pitchFamily="18" charset="0"/>
                <a:cs typeface="Arial" panose="020B0604020202020204" pitchFamily="34" charset="0"/>
              </a:rPr>
              <a:t>Even with a more favorable agreement, if it would come to pass, Mishawaka Utilities Wastewater (MUWW) must still </a:t>
            </a:r>
            <a:r>
              <a:rPr lang="en-US" sz="4000" b="1" dirty="0">
                <a:effectLst/>
                <a:latin typeface="Arial" panose="020B0604020202020204" pitchFamily="34" charset="0"/>
                <a:ea typeface="Times New Roman" panose="02020603050405020304" pitchFamily="18" charset="0"/>
                <a:cs typeface="Arial" panose="020B0604020202020204" pitchFamily="34" charset="0"/>
              </a:rPr>
              <a:t>bond with Council approval, approximately $35 million</a:t>
            </a:r>
            <a:r>
              <a:rPr lang="en-US" sz="4000" dirty="0">
                <a:effectLst/>
                <a:latin typeface="Arial" panose="020B0604020202020204" pitchFamily="34" charset="0"/>
                <a:ea typeface="Times New Roman" panose="02020603050405020304" pitchFamily="18" charset="0"/>
                <a:cs typeface="Arial" panose="020B0604020202020204" pitchFamily="34" charset="0"/>
              </a:rPr>
              <a:t> in identified CSO</a:t>
            </a:r>
            <a:r>
              <a:rPr lang="en-US" sz="4000" dirty="0">
                <a:latin typeface="Arial" panose="020B0604020202020204" pitchFamily="34" charset="0"/>
                <a:ea typeface="Times New Roman" panose="02020603050405020304" pitchFamily="18" charset="0"/>
                <a:cs typeface="Arial" panose="020B0604020202020204" pitchFamily="34" charset="0"/>
              </a:rPr>
              <a:t> and Treatment Plant</a:t>
            </a:r>
            <a:r>
              <a:rPr lang="en-US" sz="4000" dirty="0">
                <a:effectLst/>
                <a:latin typeface="Arial" panose="020B0604020202020204" pitchFamily="34" charset="0"/>
                <a:ea typeface="Times New Roman" panose="02020603050405020304" pitchFamily="18" charset="0"/>
                <a:cs typeface="Arial" panose="020B0604020202020204" pitchFamily="34" charset="0"/>
              </a:rPr>
              <a:t>-related projects over the next five years to achieve 2 combined sewer overflows (CSO’s).</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dirty="0">
                <a:effectLst/>
                <a:latin typeface="Arial" panose="020B0604020202020204" pitchFamily="34" charset="0"/>
                <a:ea typeface="Times New Roman" panose="02020603050405020304" pitchFamily="18" charset="0"/>
                <a:cs typeface="Arial" panose="020B0604020202020204" pitchFamily="34" charset="0"/>
              </a:rPr>
              <a:t>These projects are essential to achieving </a:t>
            </a:r>
            <a:r>
              <a:rPr lang="en-US" sz="4000" b="1" dirty="0">
                <a:effectLst/>
                <a:latin typeface="Arial" panose="020B0604020202020204" pitchFamily="34" charset="0"/>
                <a:ea typeface="Times New Roman" panose="02020603050405020304" pitchFamily="18" charset="0"/>
                <a:cs typeface="Arial" panose="020B0604020202020204" pitchFamily="34" charset="0"/>
              </a:rPr>
              <a:t>our target of two CSOs per typical year</a:t>
            </a:r>
            <a:r>
              <a:rPr lang="en-US" sz="4000" dirty="0">
                <a:effectLst/>
                <a:latin typeface="Arial" panose="020B0604020202020204" pitchFamily="34" charset="0"/>
                <a:ea typeface="Times New Roman" panose="02020603050405020304" pitchFamily="18" charset="0"/>
                <a:cs typeface="Arial" panose="020B0604020202020204" pitchFamily="34" charset="0"/>
              </a:rPr>
              <a:t> and are </a:t>
            </a:r>
            <a:r>
              <a:rPr lang="en-US" sz="4000" b="1" dirty="0">
                <a:effectLst/>
                <a:latin typeface="Arial" panose="020B0604020202020204" pitchFamily="34" charset="0"/>
                <a:ea typeface="Times New Roman" panose="02020603050405020304" pitchFamily="18" charset="0"/>
                <a:cs typeface="Arial" panose="020B0604020202020204" pitchFamily="34" charset="0"/>
              </a:rPr>
              <a:t>dependent on Council approval of the MUWW Rate Plan</a:t>
            </a:r>
            <a:r>
              <a:rPr lang="en-US"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dirty="0">
                <a:effectLst/>
                <a:latin typeface="Arial" panose="020B0604020202020204" pitchFamily="34" charset="0"/>
                <a:ea typeface="Times New Roman" panose="02020603050405020304" pitchFamily="18" charset="0"/>
                <a:cs typeface="Arial" panose="020B0604020202020204" pitchFamily="34" charset="0"/>
              </a:rPr>
              <a:t>In addition, </a:t>
            </a:r>
            <a:r>
              <a:rPr lang="en-US" sz="4000" b="1" dirty="0">
                <a:effectLst/>
                <a:latin typeface="Arial" panose="020B0604020202020204" pitchFamily="34" charset="0"/>
                <a:ea typeface="Times New Roman" panose="02020603050405020304" pitchFamily="18" charset="0"/>
                <a:cs typeface="Arial" panose="020B0604020202020204" pitchFamily="34" charset="0"/>
              </a:rPr>
              <a:t>millions of dollars in critical plant asset replacements and infrastructure upgrades</a:t>
            </a:r>
            <a:r>
              <a:rPr lang="en-US" sz="4000" dirty="0">
                <a:effectLst/>
                <a:latin typeface="Arial" panose="020B0604020202020204" pitchFamily="34" charset="0"/>
                <a:ea typeface="Times New Roman" panose="02020603050405020304" pitchFamily="18" charset="0"/>
                <a:cs typeface="Arial" panose="020B0604020202020204" pitchFamily="34" charset="0"/>
              </a:rPr>
              <a:t> at the MUWW Plant hinge on rate plan approval in 2025 and implementation in 2026.</a:t>
            </a:r>
          </a:p>
          <a:p>
            <a:pPr marL="342900" marR="0" lvl="0" indent="-342900">
              <a:buSzPts val="1000"/>
              <a:buFont typeface="Symbol" panose="05050102010706020507" pitchFamily="18" charset="2"/>
              <a:buChar char=""/>
              <a:tabLst>
                <a:tab pos="457200" algn="l"/>
              </a:tabLst>
            </a:pP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0" marR="0">
              <a:buNone/>
            </a:pPr>
            <a:r>
              <a:rPr lang="en-US" sz="4000" b="1" dirty="0">
                <a:effectLst/>
                <a:latin typeface="Arial" panose="020B0604020202020204" pitchFamily="34" charset="0"/>
                <a:ea typeface="Calibri" panose="020F0502020204030204" pitchFamily="34" charset="0"/>
                <a:cs typeface="Arial" panose="020B0604020202020204" pitchFamily="34" charset="0"/>
              </a:rPr>
              <a:t>Why 2025 Matters</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r>
              <a:rPr lang="en-US" sz="4000" b="1" dirty="0">
                <a:effectLst/>
                <a:latin typeface="Arial" panose="020B0604020202020204" pitchFamily="34" charset="0"/>
                <a:ea typeface="Times New Roman" panose="02020603050405020304" pitchFamily="18" charset="0"/>
                <a:cs typeface="Arial" panose="020B0604020202020204" pitchFamily="34" charset="0"/>
              </a:rPr>
              <a:t>Approval of the MUWW Rate Plan in 2025 and initial implementation of the MUWW Rate Plan in 2026 is Vital</a:t>
            </a:r>
            <a:r>
              <a:rPr lang="en-US" sz="4000" dirty="0">
                <a:effectLst/>
                <a:latin typeface="Arial" panose="020B0604020202020204" pitchFamily="34" charset="0"/>
                <a:ea typeface="Times New Roman" panose="02020603050405020304" pitchFamily="18" charset="0"/>
                <a:cs typeface="Arial" panose="020B0604020202020204" pitchFamily="34" charset="0"/>
              </a:rPr>
              <a:t> to the </a:t>
            </a:r>
            <a:r>
              <a:rPr lang="en-US" sz="4000" b="1" dirty="0">
                <a:effectLst/>
                <a:latin typeface="Arial" panose="020B0604020202020204" pitchFamily="34" charset="0"/>
                <a:ea typeface="Times New Roman" panose="02020603050405020304" pitchFamily="18" charset="0"/>
                <a:cs typeface="Arial" panose="020B0604020202020204" pitchFamily="34" charset="0"/>
              </a:rPr>
              <a:t>Sustainability of MUWW,</a:t>
            </a:r>
            <a:r>
              <a:rPr lang="en-US" sz="4000" dirty="0">
                <a:effectLst/>
                <a:latin typeface="Arial" panose="020B0604020202020204" pitchFamily="34" charset="0"/>
                <a:ea typeface="Times New Roman" panose="02020603050405020304" pitchFamily="18" charset="0"/>
                <a:cs typeface="Arial" panose="020B0604020202020204" pitchFamily="34" charset="0"/>
              </a:rPr>
              <a:t> operational viability, makes CSO and Plant projects a reality </a:t>
            </a:r>
            <a:r>
              <a:rPr lang="en-US" sz="4000" dirty="0">
                <a:latin typeface="Arial" panose="020B0604020202020204" pitchFamily="34" charset="0"/>
                <a:ea typeface="Times New Roman" panose="02020603050405020304" pitchFamily="18" charset="0"/>
                <a:cs typeface="Arial" panose="020B0604020202020204" pitchFamily="34" charset="0"/>
              </a:rPr>
              <a:t>while maintaining </a:t>
            </a:r>
            <a:r>
              <a:rPr lang="en-US" sz="4000" dirty="0">
                <a:effectLst/>
                <a:latin typeface="Arial" panose="020B0604020202020204" pitchFamily="34" charset="0"/>
                <a:ea typeface="Times New Roman" panose="02020603050405020304" pitchFamily="18" charset="0"/>
                <a:cs typeface="Arial" panose="020B0604020202020204" pitchFamily="34" charset="0"/>
              </a:rPr>
              <a:t>schedule, maintains compliance, and preserves Mishawaka’s strong record of environmental stewardship and financial responsibility.</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buSzPts val="1000"/>
              <a:buFont typeface="Symbol" panose="05050102010706020507" pitchFamily="18" charset="2"/>
              <a:buChar char=""/>
              <a:tabLst>
                <a:tab pos="457200" algn="l"/>
              </a:tabLst>
            </a:pPr>
            <a:endParaRPr lang="en-US" sz="2000" dirty="0">
              <a:effectLst/>
              <a:latin typeface="Aptos" panose="020B0004020202020204" pitchFamily="34" charset="0"/>
              <a:ea typeface="Calibri" panose="020F0502020204030204" pitchFamily="34" charset="0"/>
              <a:cs typeface="Aptos" panose="020B0004020202020204" pitchFamily="34" charset="0"/>
            </a:endParaRPr>
          </a:p>
          <a:p>
            <a:pPr marL="0" marR="0" algn="ctr">
              <a:buNone/>
            </a:pPr>
            <a:endParaRPr lang="en-US" sz="1600" dirty="0">
              <a:effectLst/>
              <a:latin typeface="Aptos" panose="020B0004020202020204" pitchFamily="34" charset="0"/>
              <a:ea typeface="Calibri" panose="020F0502020204030204" pitchFamily="34" charset="0"/>
              <a:cs typeface="Aptos" panose="020B0004020202020204" pitchFamily="34" charset="0"/>
            </a:endParaRPr>
          </a:p>
        </p:txBody>
      </p:sp>
      <p:sp>
        <p:nvSpPr>
          <p:cNvPr id="7" name="Title 1">
            <a:extLst>
              <a:ext uri="{FF2B5EF4-FFF2-40B4-BE49-F238E27FC236}">
                <a16:creationId xmlns:a16="http://schemas.microsoft.com/office/drawing/2014/main" id="{126EF784-56CB-A740-E3A7-82D97DFEC637}"/>
              </a:ext>
            </a:extLst>
          </p:cNvPr>
          <p:cNvSpPr txBox="1">
            <a:spLocks/>
          </p:cNvSpPr>
          <p:nvPr/>
        </p:nvSpPr>
        <p:spPr>
          <a:xfrm>
            <a:off x="838199" y="637708"/>
            <a:ext cx="10515600" cy="1325563"/>
          </a:xfrm>
          <a:prstGeom prst="rect">
            <a:avLst/>
          </a:prstGeom>
        </p:spPr>
        <p:txBody>
          <a:bodyPr vert="horz" wrap="square" lIns="0" tIns="91440" rIns="0" bIns="0" rtlCol="0" anchor="t" anchorCtr="0">
            <a:normAutofit/>
          </a:bodyPr>
          <a:lstStyle>
            <a:lvl1pPr algn="l" defTabSz="914400" rtl="0" eaLnBrk="1" latinLnBrk="0" hangingPunct="1">
              <a:lnSpc>
                <a:spcPct val="90000"/>
              </a:lnSpc>
              <a:spcBef>
                <a:spcPct val="0"/>
              </a:spcBef>
              <a:buNone/>
              <a:defRPr sz="3200" b="0" i="0" kern="1200">
                <a:solidFill>
                  <a:schemeClr val="tx1"/>
                </a:solidFill>
                <a:latin typeface="Arial Black" panose="020B0604020202020204" pitchFamily="34" charset="0"/>
                <a:ea typeface="+mj-ea"/>
                <a:cs typeface="Arial Black" panose="020B0604020202020204" pitchFamily="34" charset="0"/>
              </a:defRPr>
            </a:lvl1pPr>
          </a:lstStyle>
          <a:p>
            <a:pPr algn="ctr"/>
            <a:endParaRPr lang="en-US" sz="2800" u="sng" dirty="0">
              <a:latin typeface="Arial Black" panose="020B0A04020102020204" pitchFamily="34" charset="0"/>
              <a:cs typeface="Arial" panose="020B0604020202020204" pitchFamily="34" charset="0"/>
            </a:endParaRPr>
          </a:p>
          <a:p>
            <a:pPr algn="ctr"/>
            <a:endParaRPr lang="en-US" dirty="0">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4D69D343-9758-D2E8-C28A-0DBAE82853FE}"/>
              </a:ext>
            </a:extLst>
          </p:cNvPr>
          <p:cNvSpPr>
            <a:spLocks noGrp="1"/>
          </p:cNvSpPr>
          <p:nvPr>
            <p:ph type="body" sz="quarter" idx="13"/>
          </p:nvPr>
        </p:nvSpPr>
        <p:spPr>
          <a:xfrm>
            <a:off x="789181" y="305445"/>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1431221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24383-03C1-8095-312D-F67BBEEECE0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7D4933-6A21-19E9-A1CF-34CDD21CC9F9}"/>
              </a:ext>
            </a:extLst>
          </p:cNvPr>
          <p:cNvSpPr>
            <a:spLocks noGrp="1"/>
          </p:cNvSpPr>
          <p:nvPr>
            <p:ph sz="quarter" idx="14"/>
          </p:nvPr>
        </p:nvSpPr>
        <p:spPr>
          <a:xfrm>
            <a:off x="457252" y="788102"/>
            <a:ext cx="11277495" cy="5409782"/>
          </a:xfrm>
        </p:spPr>
        <p:txBody>
          <a:bodyPr>
            <a:normAutofit/>
          </a:bodyPr>
          <a:lstStyle/>
          <a:p>
            <a:pPr marL="0" indent="0" algn="ctr">
              <a:buNone/>
            </a:pPr>
            <a:r>
              <a:rPr lang="en-US" u="sng" dirty="0">
                <a:latin typeface="Arial Black" panose="020B0A04020102020204" pitchFamily="34" charset="0"/>
                <a:cs typeface="Arial" panose="020B0604020202020204" pitchFamily="34" charset="0"/>
              </a:rPr>
              <a:t>Goal of Comprehensive Rate Plan</a:t>
            </a:r>
            <a:r>
              <a:rPr lang="en-US" dirty="0">
                <a:latin typeface="Arial Black" panose="020B0A04020102020204" pitchFamily="34" charset="0"/>
                <a:cs typeface="Arial" panose="020B0604020202020204" pitchFamily="34" charset="0"/>
              </a:rPr>
              <a:t>:</a:t>
            </a:r>
          </a:p>
          <a:p>
            <a:pPr marL="457200" lvl="1" indent="0">
              <a:buNone/>
            </a:pPr>
            <a:endParaRPr lang="en-US" dirty="0">
              <a:latin typeface="Arial" panose="020B0604020202020204" pitchFamily="34" charset="0"/>
              <a:cs typeface="Arial" panose="020B0604020202020204" pitchFamily="34" charset="0"/>
            </a:endParaRPr>
          </a:p>
          <a:p>
            <a:pPr marL="457200" lvl="1" indent="0">
              <a:buNone/>
            </a:pPr>
            <a:r>
              <a:rPr lang="en-US" b="1" dirty="0">
                <a:effectLst/>
                <a:latin typeface="Arial" panose="020B0604020202020204" pitchFamily="34" charset="0"/>
                <a:ea typeface="Times New Roman" panose="02020603050405020304" pitchFamily="18" charset="0"/>
                <a:cs typeface="Times New Roman" panose="02020603050405020304" pitchFamily="18" charset="0"/>
              </a:rPr>
              <a:t>To develop a short-term (5-years) and long-term rate plan (20-years) that considers all the Utility needs including:</a:t>
            </a:r>
          </a:p>
          <a:p>
            <a:pPr marL="457200" lvl="1" indent="0">
              <a:buNone/>
            </a:pPr>
            <a:endParaRPr lang="en-US" b="1" dirty="0">
              <a:effectLst/>
              <a:latin typeface="Arial" panose="020B0604020202020204" pitchFamily="34" charset="0"/>
              <a:ea typeface="Times New Roman" panose="02020603050405020304" pitchFamily="18" charset="0"/>
              <a:cs typeface="Times New Roman" panose="02020603050405020304" pitchFamily="18" charset="0"/>
            </a:endParaRPr>
          </a:p>
          <a:p>
            <a:pPr lvl="1"/>
            <a:r>
              <a:rPr lang="en-US" dirty="0">
                <a:latin typeface="Arial" panose="020B0604020202020204" pitchFamily="34" charset="0"/>
                <a:ea typeface="Times New Roman" panose="02020603050405020304" pitchFamily="18" charset="0"/>
                <a:cs typeface="Times New Roman" panose="02020603050405020304" pitchFamily="18" charset="0"/>
              </a:rPr>
              <a:t>O</a:t>
            </a:r>
            <a:r>
              <a:rPr lang="en-US" dirty="0">
                <a:effectLst/>
                <a:latin typeface="Arial" panose="020B0604020202020204" pitchFamily="34" charset="0"/>
                <a:ea typeface="Times New Roman" panose="02020603050405020304" pitchFamily="18" charset="0"/>
                <a:cs typeface="Times New Roman" panose="02020603050405020304" pitchFamily="18" charset="0"/>
              </a:rPr>
              <a:t>peration and Maintenance</a:t>
            </a:r>
          </a:p>
          <a:p>
            <a:pPr lvl="1"/>
            <a:r>
              <a:rPr lang="en-US" dirty="0">
                <a:latin typeface="Arial" panose="020B0604020202020204" pitchFamily="34" charset="0"/>
                <a:ea typeface="Times New Roman" panose="02020603050405020304" pitchFamily="18" charset="0"/>
                <a:cs typeface="Times New Roman" panose="02020603050405020304" pitchFamily="18" charset="0"/>
              </a:rPr>
              <a:t>D</a:t>
            </a:r>
            <a:r>
              <a:rPr lang="en-US" dirty="0">
                <a:effectLst/>
                <a:latin typeface="Arial" panose="020B0604020202020204" pitchFamily="34" charset="0"/>
                <a:ea typeface="Times New Roman" panose="02020603050405020304" pitchFamily="18" charset="0"/>
                <a:cs typeface="Times New Roman" panose="02020603050405020304" pitchFamily="18" charset="0"/>
              </a:rPr>
              <a:t>ebt </a:t>
            </a:r>
            <a:r>
              <a:rPr lang="en-US" dirty="0">
                <a:latin typeface="Arial" panose="020B0604020202020204" pitchFamily="34" charset="0"/>
                <a:ea typeface="Times New Roman" panose="02020603050405020304" pitchFamily="18" charset="0"/>
                <a:cs typeface="Times New Roman" panose="02020603050405020304" pitchFamily="18" charset="0"/>
              </a:rPr>
              <a:t>S</a:t>
            </a:r>
            <a:r>
              <a:rPr lang="en-US" dirty="0">
                <a:effectLst/>
                <a:latin typeface="Arial" panose="020B0604020202020204" pitchFamily="34" charset="0"/>
                <a:ea typeface="Times New Roman" panose="02020603050405020304" pitchFamily="18" charset="0"/>
                <a:cs typeface="Times New Roman" panose="02020603050405020304" pitchFamily="18" charset="0"/>
              </a:rPr>
              <a:t>ervice – Existing and Proposed</a:t>
            </a:r>
          </a:p>
          <a:p>
            <a:pPr lvl="1"/>
            <a:r>
              <a:rPr lang="en-US" dirty="0">
                <a:effectLst/>
                <a:latin typeface="Arial" panose="020B0604020202020204" pitchFamily="34" charset="0"/>
                <a:ea typeface="Times New Roman" panose="02020603050405020304" pitchFamily="18" charset="0"/>
                <a:cs typeface="Times New Roman" panose="02020603050405020304" pitchFamily="18" charset="0"/>
              </a:rPr>
              <a:t>Roll off of TIF Credit</a:t>
            </a:r>
          </a:p>
          <a:p>
            <a:pPr lvl="1"/>
            <a:r>
              <a:rPr lang="en-US" dirty="0">
                <a:latin typeface="Arial" panose="020B0604020202020204" pitchFamily="34" charset="0"/>
                <a:ea typeface="Times New Roman" panose="02020603050405020304" pitchFamily="18" charset="0"/>
                <a:cs typeface="Times New Roman" panose="02020603050405020304" pitchFamily="18" charset="0"/>
              </a:rPr>
              <a:t>P</a:t>
            </a:r>
            <a:r>
              <a:rPr lang="en-US" dirty="0">
                <a:effectLst/>
                <a:latin typeface="Arial" panose="020B0604020202020204" pitchFamily="34" charset="0"/>
                <a:ea typeface="Times New Roman" panose="02020603050405020304" pitchFamily="18" charset="0"/>
                <a:cs typeface="Times New Roman" panose="02020603050405020304" pitchFamily="18" charset="0"/>
              </a:rPr>
              <a:t>ayment in Lieu of Taxes </a:t>
            </a:r>
          </a:p>
          <a:p>
            <a:pPr lvl="1"/>
            <a:r>
              <a:rPr lang="en-US" dirty="0">
                <a:latin typeface="Arial" panose="020B0604020202020204" pitchFamily="34" charset="0"/>
                <a:ea typeface="Times New Roman" panose="02020603050405020304" pitchFamily="18" charset="0"/>
                <a:cs typeface="Times New Roman" panose="02020603050405020304" pitchFamily="18" charset="0"/>
              </a:rPr>
              <a:t>C</a:t>
            </a:r>
            <a:r>
              <a:rPr lang="en-US" dirty="0">
                <a:effectLst/>
                <a:latin typeface="Arial" panose="020B0604020202020204" pitchFamily="34" charset="0"/>
                <a:ea typeface="Times New Roman" panose="02020603050405020304" pitchFamily="18" charset="0"/>
                <a:cs typeface="Times New Roman" panose="02020603050405020304" pitchFamily="18" charset="0"/>
              </a:rPr>
              <a:t>apital Replacements and Extensions</a:t>
            </a:r>
          </a:p>
          <a:p>
            <a:pPr lvl="1"/>
            <a:r>
              <a:rPr lang="en-US" dirty="0">
                <a:latin typeface="Arial" panose="020B0604020202020204" pitchFamily="34" charset="0"/>
                <a:ea typeface="Times New Roman" panose="02020603050405020304" pitchFamily="18" charset="0"/>
                <a:cs typeface="Times New Roman" panose="02020603050405020304" pitchFamily="18" charset="0"/>
              </a:rPr>
              <a:t>Long-Term Sustainability</a:t>
            </a:r>
          </a:p>
          <a:p>
            <a:pPr lvl="1"/>
            <a:r>
              <a:rPr lang="en-US" dirty="0">
                <a:effectLst/>
                <a:latin typeface="Arial" panose="020B0604020202020204" pitchFamily="34" charset="0"/>
                <a:ea typeface="Times New Roman" panose="02020603050405020304" pitchFamily="18" charset="0"/>
                <a:cs typeface="Times New Roman" panose="02020603050405020304" pitchFamily="18" charset="0"/>
              </a:rPr>
              <a:t>Manage</a:t>
            </a:r>
            <a:r>
              <a:rPr lang="en-US" dirty="0">
                <a:latin typeface="Arial" panose="020B0604020202020204" pitchFamily="34" charset="0"/>
                <a:ea typeface="Times New Roman" panose="02020603050405020304" pitchFamily="18" charset="0"/>
                <a:cs typeface="Times New Roman" panose="02020603050405020304" pitchFamily="18" charset="0"/>
              </a:rPr>
              <a:t> Impact to Customers</a:t>
            </a: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lvl="1" indent="0">
              <a:buNone/>
            </a:pPr>
            <a:endParaRPr lang="en-US" dirty="0">
              <a:latin typeface="Arial" panose="020B060402020202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2FB2E9D4-8472-7351-CD84-AEDA045F49DF}"/>
              </a:ext>
            </a:extLst>
          </p:cNvPr>
          <p:cNvSpPr txBox="1">
            <a:spLocks/>
          </p:cNvSpPr>
          <p:nvPr/>
        </p:nvSpPr>
        <p:spPr>
          <a:xfrm>
            <a:off x="839093" y="788102"/>
            <a:ext cx="10515600" cy="1325563"/>
          </a:xfrm>
          <a:prstGeom prst="rect">
            <a:avLst/>
          </a:prstGeom>
        </p:spPr>
        <p:txBody>
          <a:bodyPr vert="horz" wrap="square" lIns="0" tIns="91440" rIns="0" bIns="0" rtlCol="0" anchor="t" anchorCtr="0">
            <a:normAutofit/>
          </a:bodyPr>
          <a:lstStyle>
            <a:lvl1pPr algn="l" defTabSz="914400" rtl="0" eaLnBrk="1" latinLnBrk="0" hangingPunct="1">
              <a:lnSpc>
                <a:spcPct val="90000"/>
              </a:lnSpc>
              <a:spcBef>
                <a:spcPct val="0"/>
              </a:spcBef>
              <a:buNone/>
              <a:defRPr sz="3200" b="0" i="0" kern="1200">
                <a:solidFill>
                  <a:schemeClr val="tx1"/>
                </a:solidFill>
                <a:latin typeface="Arial Black" panose="020B0604020202020204" pitchFamily="34" charset="0"/>
                <a:ea typeface="+mj-ea"/>
                <a:cs typeface="Arial Black" panose="020B0604020202020204" pitchFamily="34" charset="0"/>
              </a:defRPr>
            </a:lvl1pPr>
          </a:lstStyle>
          <a:p>
            <a:pPr algn="ctr"/>
            <a:endParaRPr lang="en-US" sz="2800" u="sng" dirty="0">
              <a:latin typeface="Arial Black" panose="020B0A04020102020204" pitchFamily="34" charset="0"/>
              <a:cs typeface="Arial" panose="020B0604020202020204" pitchFamily="34" charset="0"/>
            </a:endParaRPr>
          </a:p>
          <a:p>
            <a:pPr algn="ctr"/>
            <a:endParaRPr lang="en-US" dirty="0">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0FAAEB94-9F8D-F427-E3B5-9089256A01A4}"/>
              </a:ext>
            </a:extLst>
          </p:cNvPr>
          <p:cNvSpPr>
            <a:spLocks noGrp="1"/>
          </p:cNvSpPr>
          <p:nvPr>
            <p:ph type="body" sz="quarter" idx="13"/>
          </p:nvPr>
        </p:nvSpPr>
        <p:spPr>
          <a:xfrm>
            <a:off x="837307" y="594203"/>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137528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7B14FC0-3F55-82B8-4F9B-71E7FBC20102}"/>
              </a:ext>
            </a:extLst>
          </p:cNvPr>
          <p:cNvSpPr>
            <a:spLocks noGrp="1"/>
          </p:cNvSpPr>
          <p:nvPr>
            <p:ph sz="quarter" idx="14"/>
          </p:nvPr>
        </p:nvSpPr>
        <p:spPr>
          <a:xfrm>
            <a:off x="456360" y="1130060"/>
            <a:ext cx="11277495" cy="5382883"/>
          </a:xfrm>
        </p:spPr>
        <p:txBody>
          <a:bodyPr>
            <a:normAutofit fontScale="92500" lnSpcReduction="20000"/>
          </a:bodyPr>
          <a:lstStyle/>
          <a:p>
            <a:pPr lvl="1">
              <a:lnSpc>
                <a:spcPct val="120000"/>
              </a:lnSpc>
            </a:pPr>
            <a:r>
              <a:rPr lang="en-US" b="1" dirty="0">
                <a:effectLst/>
                <a:latin typeface="Arial" panose="020B0604020202020204" pitchFamily="34" charset="0"/>
                <a:ea typeface="Times New Roman" panose="02020603050405020304" pitchFamily="18" charset="0"/>
                <a:cs typeface="Times New Roman" panose="02020603050405020304" pitchFamily="18" charset="0"/>
              </a:rPr>
              <a:t>TIF Credit Roll-Off  </a:t>
            </a:r>
          </a:p>
          <a:p>
            <a:pPr lvl="2">
              <a:lnSpc>
                <a:spcPct val="120000"/>
              </a:lnSpc>
              <a:buFont typeface="Courier New" panose="02070309020205020404" pitchFamily="49" charset="0"/>
              <a:buChar char="o"/>
            </a:pPr>
            <a:r>
              <a:rPr lang="en-US" sz="2400" dirty="0">
                <a:effectLst/>
                <a:latin typeface="Arial" panose="020B0604020202020204" pitchFamily="34" charset="0"/>
                <a:ea typeface="Times New Roman" panose="02020603050405020304" pitchFamily="18" charset="0"/>
                <a:cs typeface="Times New Roman" panose="02020603050405020304" pitchFamily="18" charset="0"/>
              </a:rPr>
              <a:t>$600k in 2025, $960k in 2028, $900k in 2031 and $900k in 2033. Results in loss of non-utility revenue of nearly $5</a:t>
            </a:r>
            <a:r>
              <a:rPr lang="en-US" sz="2400" dirty="0">
                <a:latin typeface="Arial" panose="020B0604020202020204" pitchFamily="34" charset="0"/>
                <a:ea typeface="Times New Roman" panose="02020603050405020304" pitchFamily="18" charset="0"/>
                <a:cs typeface="Times New Roman" panose="02020603050405020304" pitchFamily="18" charset="0"/>
              </a:rPr>
              <a:t>M between 2024 and 2030</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lvl="1">
              <a:lnSpc>
                <a:spcPct val="170000"/>
              </a:lnSpc>
            </a:pPr>
            <a:r>
              <a:rPr lang="en-US" b="1" dirty="0">
                <a:latin typeface="Arial" panose="020B0604020202020204" pitchFamily="34" charset="0"/>
                <a:ea typeface="Times New Roman" panose="02020603050405020304" pitchFamily="18" charset="0"/>
                <a:cs typeface="Times New Roman" panose="02020603050405020304" pitchFamily="18" charset="0"/>
              </a:rPr>
              <a:t>C</a:t>
            </a:r>
            <a:r>
              <a:rPr lang="en-US" b="1" dirty="0">
                <a:effectLst/>
                <a:latin typeface="Arial" panose="020B0604020202020204" pitchFamily="34" charset="0"/>
                <a:ea typeface="Times New Roman" panose="02020603050405020304" pitchFamily="18" charset="0"/>
                <a:cs typeface="Times New Roman" panose="02020603050405020304" pitchFamily="18" charset="0"/>
              </a:rPr>
              <a:t>apital Projects and Replacements (Heavily driven by the federally mandated $454 M LTCP – Zero Overflow Level of Control (2020 Dollars)</a:t>
            </a:r>
            <a:endParaRPr lang="en-US" b="1" dirty="0">
              <a:latin typeface="Arial" panose="020B0604020202020204" pitchFamily="34" charset="0"/>
              <a:ea typeface="Times New Roman" panose="02020603050405020304" pitchFamily="18" charset="0"/>
              <a:cs typeface="Times New Roman" panose="02020603050405020304" pitchFamily="18" charset="0"/>
            </a:endParaRPr>
          </a:p>
          <a:p>
            <a:pPr lvl="1">
              <a:lnSpc>
                <a:spcPct val="170000"/>
              </a:lnSpc>
            </a:pPr>
            <a:r>
              <a:rPr lang="en-US" b="1" dirty="0">
                <a:latin typeface="Arial" panose="020B0604020202020204" pitchFamily="34" charset="0"/>
                <a:cs typeface="Times New Roman" panose="02020603050405020304" pitchFamily="18" charset="0"/>
              </a:rPr>
              <a:t>$291M over 20 years ($14.55M total annually on average)</a:t>
            </a:r>
          </a:p>
          <a:p>
            <a:pPr lvl="3">
              <a:lnSpc>
                <a:spcPct val="120000"/>
              </a:lnSpc>
              <a:buFont typeface="Courier New" panose="02070309020205020404" pitchFamily="49" charset="0"/>
              <a:buChar char="o"/>
            </a:pPr>
            <a:r>
              <a:rPr lang="en-US" sz="2200" dirty="0">
                <a:effectLst/>
                <a:latin typeface="Arial" panose="020B0604020202020204" pitchFamily="34" charset="0"/>
                <a:ea typeface="Times New Roman" panose="02020603050405020304" pitchFamily="18" charset="0"/>
                <a:cs typeface="Times New Roman" panose="02020603050405020304" pitchFamily="18" charset="0"/>
              </a:rPr>
              <a:t>$101M in years 2025 – 2030, $190M in 2031 through 2044.</a:t>
            </a:r>
          </a:p>
          <a:p>
            <a:pPr lvl="3">
              <a:lnSpc>
                <a:spcPct val="120000"/>
              </a:lnSpc>
              <a:buFont typeface="Courier New" panose="02070309020205020404" pitchFamily="49" charset="0"/>
              <a:buChar char="o"/>
            </a:pPr>
            <a:r>
              <a:rPr lang="en-US" sz="2200" dirty="0">
                <a:latin typeface="Arial" panose="020B0604020202020204" pitchFamily="34" charset="0"/>
                <a:ea typeface="Times New Roman" panose="02020603050405020304" pitchFamily="18" charset="0"/>
                <a:cs typeface="Times New Roman" panose="02020603050405020304" pitchFamily="18" charset="0"/>
              </a:rPr>
              <a:t>$121M - Long Term Control Plan (CSO) related – $170M - Normal Capital Replacements (Treatment Plant)</a:t>
            </a:r>
            <a:endParaRPr lang="en-US" sz="2400" dirty="0">
              <a:effectLst/>
              <a:latin typeface="Arial" panose="020B0604020202020204" pitchFamily="34" charset="0"/>
              <a:ea typeface="Times New Roman" panose="02020603050405020304" pitchFamily="18" charset="0"/>
              <a:cs typeface="Times New Roman" panose="02020603050405020304" pitchFamily="18" charset="0"/>
            </a:endParaRPr>
          </a:p>
          <a:p>
            <a:pPr lvl="3">
              <a:lnSpc>
                <a:spcPct val="120000"/>
              </a:lnSpc>
              <a:buFont typeface="Courier New" panose="02070309020205020404" pitchFamily="49" charset="0"/>
              <a:buChar char="o"/>
            </a:pPr>
            <a:r>
              <a:rPr lang="en-US" sz="2200" dirty="0">
                <a:effectLst/>
                <a:latin typeface="Arial" panose="020B0604020202020204" pitchFamily="34" charset="0"/>
                <a:ea typeface="Times New Roman" panose="02020603050405020304" pitchFamily="18" charset="0"/>
                <a:cs typeface="Times New Roman" panose="02020603050405020304" pitchFamily="18" charset="0"/>
              </a:rPr>
              <a:t>$</a:t>
            </a:r>
            <a:r>
              <a:rPr lang="en-US" sz="2200" dirty="0">
                <a:latin typeface="Arial" panose="020B0604020202020204" pitchFamily="34" charset="0"/>
                <a:ea typeface="Times New Roman" panose="02020603050405020304" pitchFamily="18" charset="0"/>
                <a:cs typeface="Times New Roman" panose="02020603050405020304" pitchFamily="18" charset="0"/>
              </a:rPr>
              <a:t>223</a:t>
            </a:r>
            <a:r>
              <a:rPr lang="en-US" sz="2200" dirty="0">
                <a:effectLst/>
                <a:latin typeface="Arial" panose="020B0604020202020204" pitchFamily="34" charset="0"/>
                <a:ea typeface="Times New Roman" panose="02020603050405020304" pitchFamily="18" charset="0"/>
                <a:cs typeface="Times New Roman" panose="02020603050405020304" pitchFamily="18" charset="0"/>
              </a:rPr>
              <a:t>M - Bond funded – </a:t>
            </a:r>
            <a:r>
              <a:rPr lang="en-US" sz="2200" dirty="0">
                <a:latin typeface="Arial" panose="020B0604020202020204" pitchFamily="34" charset="0"/>
                <a:ea typeface="Times New Roman" panose="02020603050405020304" pitchFamily="18" charset="0"/>
                <a:cs typeface="Times New Roman" panose="02020603050405020304" pitchFamily="18" charset="0"/>
              </a:rPr>
              <a:t>$68</a:t>
            </a:r>
            <a:r>
              <a:rPr lang="en-US" sz="2200" dirty="0">
                <a:effectLst/>
                <a:latin typeface="Arial" panose="020B0604020202020204" pitchFamily="34" charset="0"/>
                <a:ea typeface="Times New Roman" panose="02020603050405020304" pitchFamily="18" charset="0"/>
                <a:cs typeface="Times New Roman" panose="02020603050405020304" pitchFamily="18" charset="0"/>
              </a:rPr>
              <a:t>M  - Cash </a:t>
            </a:r>
            <a:r>
              <a:rPr lang="en-US" sz="2200" dirty="0">
                <a:latin typeface="Arial" panose="020B0604020202020204" pitchFamily="34" charset="0"/>
                <a:ea typeface="Times New Roman" panose="02020603050405020304" pitchFamily="18" charset="0"/>
                <a:cs typeface="Times New Roman" panose="02020603050405020304" pitchFamily="18" charset="0"/>
              </a:rPr>
              <a:t>funded ($3.4 M per year)</a:t>
            </a:r>
            <a:endParaRPr lang="en-US" sz="2400" b="1" dirty="0">
              <a:latin typeface="Arial" panose="020B0604020202020204" pitchFamily="34" charset="0"/>
              <a:cs typeface="Times New Roman" panose="02020603050405020304" pitchFamily="18" charset="0"/>
            </a:endParaRPr>
          </a:p>
          <a:p>
            <a:pPr lvl="1">
              <a:lnSpc>
                <a:spcPct val="120000"/>
              </a:lnSpc>
            </a:pPr>
            <a:r>
              <a:rPr lang="en-US" b="1" dirty="0">
                <a:latin typeface="Arial" panose="020B0604020202020204" pitchFamily="34" charset="0"/>
                <a:cs typeface="Times New Roman" panose="02020603050405020304" pitchFamily="18" charset="0"/>
              </a:rPr>
              <a:t>High inflationary environment since 2020  </a:t>
            </a:r>
            <a:endParaRPr lang="en-US" dirty="0">
              <a:latin typeface="Arial" panose="020B0604020202020204" pitchFamily="34" charset="0"/>
              <a:cs typeface="Times New Roman" panose="02020603050405020304" pitchFamily="18" charset="0"/>
            </a:endParaRPr>
          </a:p>
          <a:p>
            <a:pPr lvl="1">
              <a:lnSpc>
                <a:spcPct val="120000"/>
              </a:lnSpc>
            </a:pPr>
            <a:r>
              <a:rPr lang="en-US" b="1" dirty="0">
                <a:latin typeface="Arial" panose="020B0604020202020204" pitchFamily="34" charset="0"/>
                <a:cs typeface="Times New Roman" panose="02020603050405020304" pitchFamily="18" charset="0"/>
              </a:rPr>
              <a:t>Increases in cost to provide residential sewer insurance program </a:t>
            </a:r>
            <a:endParaRPr lang="en-US" dirty="0">
              <a:latin typeface="Arial" panose="020B0604020202020204" pitchFamily="34" charset="0"/>
              <a:cs typeface="Times New Roman" panose="02020603050405020304" pitchFamily="18" charset="0"/>
            </a:endParaRPr>
          </a:p>
          <a:p>
            <a:pPr marL="0" indent="0">
              <a:buNone/>
            </a:pPr>
            <a:endParaRPr lang="en-US"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86DE058C-E591-5454-46D1-0899326ABBA0}"/>
              </a:ext>
            </a:extLst>
          </p:cNvPr>
          <p:cNvSpPr txBox="1">
            <a:spLocks/>
          </p:cNvSpPr>
          <p:nvPr/>
        </p:nvSpPr>
        <p:spPr>
          <a:xfrm>
            <a:off x="837307" y="487726"/>
            <a:ext cx="10515600" cy="1325563"/>
          </a:xfrm>
          <a:prstGeom prst="rect">
            <a:avLst/>
          </a:prstGeom>
        </p:spPr>
        <p:txBody>
          <a:bodyPr vert="horz" wrap="square" lIns="0" tIns="91440" rIns="0" bIns="0" rtlCol="0" anchor="t" anchorCtr="0">
            <a:normAutofit/>
          </a:bodyPr>
          <a:lstStyle>
            <a:lvl1pPr algn="l" defTabSz="914400" rtl="0" eaLnBrk="1" latinLnBrk="0" hangingPunct="1">
              <a:lnSpc>
                <a:spcPct val="90000"/>
              </a:lnSpc>
              <a:spcBef>
                <a:spcPct val="0"/>
              </a:spcBef>
              <a:buNone/>
              <a:defRPr sz="3200" b="0" i="0" kern="1200">
                <a:solidFill>
                  <a:schemeClr val="tx1"/>
                </a:solidFill>
                <a:latin typeface="Arial Black" panose="020B0604020202020204" pitchFamily="34" charset="0"/>
                <a:ea typeface="+mj-ea"/>
                <a:cs typeface="Arial Black" panose="020B0604020202020204" pitchFamily="34" charset="0"/>
              </a:defRPr>
            </a:lvl1pPr>
          </a:lstStyle>
          <a:p>
            <a:pPr algn="ctr"/>
            <a:r>
              <a:rPr lang="en-US" sz="2800" u="sng" dirty="0">
                <a:latin typeface="Arial Black" panose="020B0A04020102020204" pitchFamily="34" charset="0"/>
                <a:cs typeface="Arial" panose="020B0604020202020204" pitchFamily="34" charset="0"/>
              </a:rPr>
              <a:t>Financial Headwinds</a:t>
            </a:r>
          </a:p>
          <a:p>
            <a:pPr algn="ctr"/>
            <a:endParaRPr lang="en-US" dirty="0">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0BB75321-0E2F-CA8C-46E2-C8ACCE350878}"/>
              </a:ext>
            </a:extLst>
          </p:cNvPr>
          <p:cNvSpPr>
            <a:spLocks noGrp="1"/>
          </p:cNvSpPr>
          <p:nvPr>
            <p:ph type="body" sz="quarter" idx="13"/>
          </p:nvPr>
        </p:nvSpPr>
        <p:spPr>
          <a:xfrm>
            <a:off x="839093" y="293827"/>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1662715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024AA-59A7-7E8D-C8C7-1E46AA869BD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1C9A21A-D37A-3434-2673-5389DC877C29}"/>
              </a:ext>
            </a:extLst>
          </p:cNvPr>
          <p:cNvSpPr>
            <a:spLocks noGrp="1"/>
          </p:cNvSpPr>
          <p:nvPr>
            <p:ph sz="quarter" idx="14"/>
          </p:nvPr>
        </p:nvSpPr>
        <p:spPr>
          <a:xfrm>
            <a:off x="456360" y="1136076"/>
            <a:ext cx="11277495" cy="5382883"/>
          </a:xfrm>
        </p:spPr>
        <p:txBody>
          <a:bodyPr>
            <a:normAutofit/>
          </a:bodyPr>
          <a:lstStyle/>
          <a:p>
            <a:pPr lvl="1">
              <a:lnSpc>
                <a:spcPct val="120000"/>
              </a:lnSpc>
            </a:pPr>
            <a:r>
              <a:rPr lang="en-US" b="1" dirty="0">
                <a:effectLst/>
                <a:latin typeface="Arial" panose="020B0604020202020204" pitchFamily="34" charset="0"/>
                <a:ea typeface="Times New Roman" panose="02020603050405020304" pitchFamily="18" charset="0"/>
                <a:cs typeface="Times New Roman" panose="02020603050405020304" pitchFamily="18" charset="0"/>
              </a:rPr>
              <a:t>Provide for frequent (annual) modest </a:t>
            </a:r>
            <a:r>
              <a:rPr lang="en-US" b="1" dirty="0">
                <a:latin typeface="Arial" panose="020B0604020202020204" pitchFamily="34" charset="0"/>
                <a:ea typeface="Times New Roman" panose="02020603050405020304" pitchFamily="18" charset="0"/>
                <a:cs typeface="Times New Roman" panose="02020603050405020304" pitchFamily="18" charset="0"/>
              </a:rPr>
              <a:t>rate increase</a:t>
            </a:r>
            <a:endParaRPr lang="en-US" b="1" dirty="0">
              <a:effectLst/>
              <a:latin typeface="Arial" panose="020B0604020202020204" pitchFamily="34" charset="0"/>
              <a:ea typeface="Times New Roman" panose="02020603050405020304" pitchFamily="18" charset="0"/>
              <a:cs typeface="Times New Roman" panose="02020603050405020304" pitchFamily="18" charset="0"/>
            </a:endParaRPr>
          </a:p>
          <a:p>
            <a:pPr lvl="1">
              <a:lnSpc>
                <a:spcPct val="120000"/>
              </a:lnSpc>
            </a:pPr>
            <a:r>
              <a:rPr lang="en-US" b="1" dirty="0">
                <a:latin typeface="Arial" panose="020B0604020202020204" pitchFamily="34" charset="0"/>
                <a:ea typeface="Times New Roman" panose="02020603050405020304" pitchFamily="18" charset="0"/>
                <a:cs typeface="Times New Roman" panose="02020603050405020304" pitchFamily="18" charset="0"/>
              </a:rPr>
              <a:t>Issue Bonds approximately once every three years (7 Bonds in all)</a:t>
            </a:r>
          </a:p>
          <a:p>
            <a:pPr lvl="1">
              <a:lnSpc>
                <a:spcPct val="120000"/>
              </a:lnSpc>
            </a:pPr>
            <a:r>
              <a:rPr lang="en-US" b="1" dirty="0">
                <a:latin typeface="Arial" panose="020B0604020202020204" pitchFamily="34" charset="0"/>
                <a:ea typeface="Times New Roman" panose="02020603050405020304" pitchFamily="18" charset="0"/>
                <a:cs typeface="Times New Roman" panose="02020603050405020304" pitchFamily="18" charset="0"/>
              </a:rPr>
              <a:t>Rate fund projects - $3.4M/yr.</a:t>
            </a:r>
          </a:p>
          <a:p>
            <a:pPr lvl="1">
              <a:lnSpc>
                <a:spcPct val="120000"/>
              </a:lnSpc>
            </a:pPr>
            <a:r>
              <a:rPr lang="en-US" b="1" dirty="0">
                <a:effectLst/>
                <a:latin typeface="Arial" panose="020B0604020202020204" pitchFamily="34" charset="0"/>
                <a:ea typeface="Times New Roman" panose="02020603050405020304" pitchFamily="18" charset="0"/>
                <a:cs typeface="Times New Roman" panose="02020603050405020304" pitchFamily="18" charset="0"/>
              </a:rPr>
              <a:t>Modest customer growth of 1% per year through 2034 and 0.5% 2035-2044</a:t>
            </a:r>
          </a:p>
          <a:p>
            <a:pPr lvl="1">
              <a:lnSpc>
                <a:spcPct val="120000"/>
              </a:lnSpc>
            </a:pPr>
            <a:r>
              <a:rPr lang="en-US" b="1" dirty="0">
                <a:latin typeface="Arial" panose="020B0604020202020204" pitchFamily="34" charset="0"/>
                <a:ea typeface="Times New Roman" panose="02020603050405020304" pitchFamily="18" charset="0"/>
                <a:cs typeface="Times New Roman" panose="02020603050405020304" pitchFamily="18" charset="0"/>
              </a:rPr>
              <a:t>Maintain cash reserves of no less than $8M within the Capital Improvement Fund </a:t>
            </a:r>
          </a:p>
          <a:p>
            <a:pPr lvl="1">
              <a:lnSpc>
                <a:spcPct val="120000"/>
              </a:lnSpc>
            </a:pPr>
            <a:r>
              <a:rPr lang="en-US" b="1" dirty="0">
                <a:effectLst/>
                <a:latin typeface="Arial" panose="020B0604020202020204" pitchFamily="34" charset="0"/>
                <a:ea typeface="Times New Roman" panose="02020603050405020304" pitchFamily="18" charset="0"/>
                <a:cs typeface="Times New Roman" panose="02020603050405020304" pitchFamily="18" charset="0"/>
              </a:rPr>
              <a:t>Replenish the sewer insurance fund to operate in the black and eliminate subsidy</a:t>
            </a:r>
          </a:p>
          <a:p>
            <a:pPr lvl="1"/>
            <a:endParaRPr lang="en-US"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6C64FFD9-A2AB-CC74-B6D8-9F7B5693857A}"/>
              </a:ext>
            </a:extLst>
          </p:cNvPr>
          <p:cNvSpPr txBox="1">
            <a:spLocks/>
          </p:cNvSpPr>
          <p:nvPr/>
        </p:nvSpPr>
        <p:spPr>
          <a:xfrm>
            <a:off x="837307" y="487726"/>
            <a:ext cx="10515600" cy="1325563"/>
          </a:xfrm>
          <a:prstGeom prst="rect">
            <a:avLst/>
          </a:prstGeom>
        </p:spPr>
        <p:txBody>
          <a:bodyPr vert="horz" wrap="square" lIns="0" tIns="91440" rIns="0" bIns="0" rtlCol="0" anchor="t" anchorCtr="0">
            <a:normAutofit/>
          </a:bodyPr>
          <a:lstStyle>
            <a:lvl1pPr algn="l" defTabSz="914400" rtl="0" eaLnBrk="1" latinLnBrk="0" hangingPunct="1">
              <a:lnSpc>
                <a:spcPct val="90000"/>
              </a:lnSpc>
              <a:spcBef>
                <a:spcPct val="0"/>
              </a:spcBef>
              <a:buNone/>
              <a:defRPr sz="3200" b="0" i="0" kern="1200">
                <a:solidFill>
                  <a:schemeClr val="tx1"/>
                </a:solidFill>
                <a:latin typeface="Arial Black" panose="020B0604020202020204" pitchFamily="34" charset="0"/>
                <a:ea typeface="+mj-ea"/>
                <a:cs typeface="Arial Black" panose="020B0604020202020204" pitchFamily="34" charset="0"/>
              </a:defRPr>
            </a:lvl1pPr>
          </a:lstStyle>
          <a:p>
            <a:pPr algn="ctr"/>
            <a:r>
              <a:rPr lang="en-US" sz="2800" u="sng" dirty="0">
                <a:latin typeface="Arial Black" panose="020B0A04020102020204" pitchFamily="34" charset="0"/>
                <a:cs typeface="Arial" panose="020B0604020202020204" pitchFamily="34" charset="0"/>
              </a:rPr>
              <a:t>Key Assumptions</a:t>
            </a:r>
          </a:p>
          <a:p>
            <a:pPr algn="ctr"/>
            <a:endParaRPr lang="en-US" dirty="0">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E080E1CE-86DF-EB0C-C8B7-E87B9352BFFB}"/>
              </a:ext>
            </a:extLst>
          </p:cNvPr>
          <p:cNvSpPr>
            <a:spLocks noGrp="1"/>
          </p:cNvSpPr>
          <p:nvPr>
            <p:ph type="body" sz="quarter" idx="13"/>
          </p:nvPr>
        </p:nvSpPr>
        <p:spPr>
          <a:xfrm>
            <a:off x="839093" y="293827"/>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1741505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7C5F4-0219-8D80-723D-8027E4B082C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E130C37-6997-8477-CCFB-4627550C661B}"/>
              </a:ext>
            </a:extLst>
          </p:cNvPr>
          <p:cNvSpPr>
            <a:spLocks noGrp="1"/>
          </p:cNvSpPr>
          <p:nvPr>
            <p:ph sz="quarter" idx="14"/>
          </p:nvPr>
        </p:nvSpPr>
        <p:spPr>
          <a:xfrm>
            <a:off x="456360" y="1136076"/>
            <a:ext cx="11277495" cy="5382883"/>
          </a:xfrm>
        </p:spPr>
        <p:txBody>
          <a:bodyPr>
            <a:normAutofit/>
          </a:bodyPr>
          <a:lstStyle/>
          <a:p>
            <a:pPr lvl="1">
              <a:lnSpc>
                <a:spcPct val="120000"/>
              </a:lnSpc>
            </a:pPr>
            <a:r>
              <a:rPr lang="en-US" sz="1600" b="1" dirty="0">
                <a:latin typeface="Arial" panose="020B0604020202020204" pitchFamily="34" charset="0"/>
                <a:cs typeface="Times New Roman" panose="02020603050405020304" pitchFamily="18" charset="0"/>
              </a:rPr>
              <a:t>Established to protect Mishawaka property owners from the unexpected and often significant costs of repairing and/or replacing private sewer laterals — the underground pipes that connect individual homes to the City’s main sewer system.</a:t>
            </a:r>
          </a:p>
          <a:p>
            <a:pPr lvl="1">
              <a:lnSpc>
                <a:spcPct val="120000"/>
              </a:lnSpc>
            </a:pPr>
            <a:endParaRPr lang="en-US" sz="1600" b="1" dirty="0">
              <a:latin typeface="Arial" panose="020B0604020202020204" pitchFamily="34" charset="0"/>
              <a:cs typeface="Times New Roman" panose="02020603050405020304" pitchFamily="18" charset="0"/>
            </a:endParaRPr>
          </a:p>
          <a:p>
            <a:pPr lvl="1">
              <a:lnSpc>
                <a:spcPct val="120000"/>
              </a:lnSpc>
            </a:pPr>
            <a:r>
              <a:rPr lang="en-US" sz="1600" b="1" dirty="0">
                <a:latin typeface="Arial" panose="020B0604020202020204" pitchFamily="34" charset="0"/>
                <a:ea typeface="Times New Roman" panose="02020603050405020304" pitchFamily="18" charset="0"/>
                <a:cs typeface="Times New Roman" panose="02020603050405020304" pitchFamily="18" charset="0"/>
              </a:rPr>
              <a:t>Failure of lines can lead to repair costs that can vary from several thousand dollars to over $10,000 depending on depth, materials and site conditions. </a:t>
            </a:r>
          </a:p>
          <a:p>
            <a:pPr lvl="1">
              <a:lnSpc>
                <a:spcPct val="120000"/>
              </a:lnSpc>
            </a:pPr>
            <a:endParaRPr lang="en-US" sz="1600" b="1" dirty="0">
              <a:latin typeface="Arial" panose="020B0604020202020204" pitchFamily="34" charset="0"/>
              <a:ea typeface="Times New Roman" panose="02020603050405020304" pitchFamily="18" charset="0"/>
              <a:cs typeface="Times New Roman" panose="02020603050405020304" pitchFamily="18" charset="0"/>
            </a:endParaRPr>
          </a:p>
          <a:p>
            <a:pPr lvl="1">
              <a:lnSpc>
                <a:spcPct val="120000"/>
              </a:lnSpc>
            </a:pPr>
            <a:r>
              <a:rPr lang="en-US" sz="1600" b="1" dirty="0">
                <a:latin typeface="Arial" panose="020B0604020202020204" pitchFamily="34" charset="0"/>
                <a:ea typeface="Times New Roman" panose="02020603050405020304" pitchFamily="18" charset="0"/>
                <a:cs typeface="Times New Roman" panose="02020603050405020304" pitchFamily="18" charset="0"/>
              </a:rPr>
              <a:t>Many homeowner insurance policies do not cover the underground pipes.</a:t>
            </a:r>
          </a:p>
          <a:p>
            <a:pPr lvl="1">
              <a:lnSpc>
                <a:spcPct val="120000"/>
              </a:lnSpc>
            </a:pPr>
            <a:endParaRPr lang="en-US" sz="1600" b="1" dirty="0">
              <a:latin typeface="Arial" panose="020B0604020202020204" pitchFamily="34" charset="0"/>
              <a:ea typeface="Times New Roman" panose="02020603050405020304" pitchFamily="18" charset="0"/>
              <a:cs typeface="Times New Roman" panose="02020603050405020304" pitchFamily="18" charset="0"/>
            </a:endParaRPr>
          </a:p>
          <a:p>
            <a:pPr lvl="1">
              <a:lnSpc>
                <a:spcPct val="120000"/>
              </a:lnSpc>
            </a:pPr>
            <a:r>
              <a:rPr lang="en-US" sz="1600" b="1" dirty="0">
                <a:latin typeface="Arial" panose="020B0604020202020204" pitchFamily="34" charset="0"/>
                <a:ea typeface="Times New Roman" panose="02020603050405020304" pitchFamily="18" charset="0"/>
                <a:cs typeface="Times New Roman" panose="02020603050405020304" pitchFamily="18" charset="0"/>
              </a:rPr>
              <a:t>Ensures residents are protected from the forementioned devastating costs.</a:t>
            </a:r>
          </a:p>
          <a:p>
            <a:pPr lvl="1">
              <a:lnSpc>
                <a:spcPct val="120000"/>
              </a:lnSpc>
            </a:pPr>
            <a:endParaRPr lang="en-US" sz="1600" b="1" dirty="0">
              <a:latin typeface="Arial" panose="020B0604020202020204" pitchFamily="34" charset="0"/>
              <a:ea typeface="Times New Roman" panose="02020603050405020304" pitchFamily="18" charset="0"/>
              <a:cs typeface="Times New Roman" panose="02020603050405020304" pitchFamily="18" charset="0"/>
            </a:endParaRPr>
          </a:p>
          <a:p>
            <a:pPr lvl="1">
              <a:lnSpc>
                <a:spcPct val="120000"/>
              </a:lnSpc>
            </a:pPr>
            <a:r>
              <a:rPr lang="en-US" sz="1600" b="1" dirty="0">
                <a:latin typeface="Arial" panose="020B0604020202020204" pitchFamily="34" charset="0"/>
                <a:ea typeface="Times New Roman" panose="02020603050405020304" pitchFamily="18" charset="0"/>
                <a:cs typeface="Times New Roman" panose="02020603050405020304" pitchFamily="18" charset="0"/>
              </a:rPr>
              <a:t>Aids the City to avoid environmental risks from untreated sewer and groundwater infiltration.</a:t>
            </a:r>
          </a:p>
          <a:p>
            <a:pPr marL="457200" lvl="1" indent="0">
              <a:lnSpc>
                <a:spcPct val="120000"/>
              </a:lnSpc>
              <a:buNone/>
            </a:pPr>
            <a:endParaRPr lang="en-US" sz="1600" b="1" dirty="0">
              <a:latin typeface="Arial" panose="020B0604020202020204" pitchFamily="34" charset="0"/>
              <a:ea typeface="Times New Roman" panose="02020603050405020304" pitchFamily="18" charset="0"/>
              <a:cs typeface="Times New Roman" panose="02020603050405020304" pitchFamily="18" charset="0"/>
            </a:endParaRPr>
          </a:p>
          <a:p>
            <a:pPr lvl="1">
              <a:lnSpc>
                <a:spcPct val="120000"/>
              </a:lnSpc>
            </a:pPr>
            <a:r>
              <a:rPr lang="en-US" sz="1600" b="1" dirty="0">
                <a:latin typeface="Arial" panose="020B0604020202020204" pitchFamily="34" charset="0"/>
                <a:ea typeface="Times New Roman" panose="02020603050405020304" pitchFamily="18" charset="0"/>
                <a:cs typeface="Times New Roman" panose="02020603050405020304" pitchFamily="18" charset="0"/>
              </a:rPr>
              <a:t>One time increase in 2026 ensures the financial stability of the program to continue to protect homeowners and the environment from potential significant, unforeseen financial impact</a:t>
            </a:r>
          </a:p>
          <a:p>
            <a:pPr lvl="1"/>
            <a:endParaRPr lang="en-US"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BA1610B4-4D52-1D1F-4469-8DF4A8356C7B}"/>
              </a:ext>
            </a:extLst>
          </p:cNvPr>
          <p:cNvSpPr txBox="1">
            <a:spLocks/>
          </p:cNvSpPr>
          <p:nvPr/>
        </p:nvSpPr>
        <p:spPr>
          <a:xfrm>
            <a:off x="837307" y="487726"/>
            <a:ext cx="10515600" cy="1325563"/>
          </a:xfrm>
          <a:prstGeom prst="rect">
            <a:avLst/>
          </a:prstGeom>
        </p:spPr>
        <p:txBody>
          <a:bodyPr vert="horz" wrap="square" lIns="0" tIns="91440" rIns="0" bIns="0" rtlCol="0" anchor="t" anchorCtr="0">
            <a:normAutofit/>
          </a:bodyPr>
          <a:lstStyle>
            <a:lvl1pPr algn="l" defTabSz="914400" rtl="0" eaLnBrk="1" latinLnBrk="0" hangingPunct="1">
              <a:lnSpc>
                <a:spcPct val="90000"/>
              </a:lnSpc>
              <a:spcBef>
                <a:spcPct val="0"/>
              </a:spcBef>
              <a:buNone/>
              <a:defRPr sz="3200" b="0" i="0" kern="1200">
                <a:solidFill>
                  <a:schemeClr val="tx1"/>
                </a:solidFill>
                <a:latin typeface="Arial Black" panose="020B0604020202020204" pitchFamily="34" charset="0"/>
                <a:ea typeface="+mj-ea"/>
                <a:cs typeface="Arial Black" panose="020B0604020202020204" pitchFamily="34" charset="0"/>
              </a:defRPr>
            </a:lvl1pPr>
          </a:lstStyle>
          <a:p>
            <a:pPr algn="ctr"/>
            <a:r>
              <a:rPr lang="en-US" sz="2800" u="sng" dirty="0">
                <a:latin typeface="Arial Black" panose="020B0A04020102020204" pitchFamily="34" charset="0"/>
                <a:cs typeface="Arial" panose="020B0604020202020204" pitchFamily="34" charset="0"/>
              </a:rPr>
              <a:t>Residential Sewer Insurance Program</a:t>
            </a:r>
          </a:p>
          <a:p>
            <a:pPr algn="ctr"/>
            <a:endParaRPr lang="en-US" dirty="0">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30DD960B-D6A7-B300-613D-A4CE9049207D}"/>
              </a:ext>
            </a:extLst>
          </p:cNvPr>
          <p:cNvSpPr>
            <a:spLocks noGrp="1"/>
          </p:cNvSpPr>
          <p:nvPr>
            <p:ph type="body" sz="quarter" idx="13"/>
          </p:nvPr>
        </p:nvSpPr>
        <p:spPr>
          <a:xfrm>
            <a:off x="839093" y="293827"/>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4002683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2B34D-0CAF-688D-274B-5218F97CE298}"/>
              </a:ext>
            </a:extLst>
          </p:cNvPr>
          <p:cNvSpPr>
            <a:spLocks noGrp="1"/>
          </p:cNvSpPr>
          <p:nvPr>
            <p:ph type="title"/>
          </p:nvPr>
        </p:nvSpPr>
        <p:spPr/>
        <p:txBody>
          <a:bodyPr/>
          <a:lstStyle/>
          <a:p>
            <a:pPr algn="ctr"/>
            <a:r>
              <a:rPr lang="en-US" u="sng" dirty="0"/>
              <a:t>Estimated Annual Expenses - Breakdown</a:t>
            </a:r>
          </a:p>
        </p:txBody>
      </p:sp>
      <p:sp>
        <p:nvSpPr>
          <p:cNvPr id="5" name="Text Placeholder 2">
            <a:extLst>
              <a:ext uri="{FF2B5EF4-FFF2-40B4-BE49-F238E27FC236}">
                <a16:creationId xmlns:a16="http://schemas.microsoft.com/office/drawing/2014/main" id="{038D370A-8171-FAEF-2DA7-A97A2F573562}"/>
              </a:ext>
            </a:extLst>
          </p:cNvPr>
          <p:cNvSpPr>
            <a:spLocks noGrp="1"/>
          </p:cNvSpPr>
          <p:nvPr>
            <p:ph type="body" sz="quarter" idx="13"/>
          </p:nvPr>
        </p:nvSpPr>
        <p:spPr>
          <a:xfrm>
            <a:off x="455613" y="481013"/>
            <a:ext cx="11277600" cy="193675"/>
          </a:xfrm>
        </p:spPr>
        <p:txBody>
          <a:bodyPr/>
          <a:lstStyle/>
          <a:p>
            <a:pPr algn="ctr"/>
            <a:r>
              <a:rPr lang="en-US" dirty="0"/>
              <a:t>Mishawaka (Indiana) Municipal sewage works</a:t>
            </a:r>
          </a:p>
        </p:txBody>
      </p:sp>
      <p:graphicFrame>
        <p:nvGraphicFramePr>
          <p:cNvPr id="3" name="Chart 2">
            <a:extLst>
              <a:ext uri="{FF2B5EF4-FFF2-40B4-BE49-F238E27FC236}">
                <a16:creationId xmlns:a16="http://schemas.microsoft.com/office/drawing/2014/main" id="{9C5EEDB8-888D-845D-4325-BA16AF6E6C18}"/>
              </a:ext>
            </a:extLst>
          </p:cNvPr>
          <p:cNvGraphicFramePr>
            <a:graphicFrameLocks/>
          </p:cNvGraphicFramePr>
          <p:nvPr>
            <p:extLst>
              <p:ext uri="{D42A27DB-BD31-4B8C-83A1-F6EECF244321}">
                <p14:modId xmlns:p14="http://schemas.microsoft.com/office/powerpoint/2010/main" val="2435864884"/>
              </p:ext>
            </p:extLst>
          </p:nvPr>
        </p:nvGraphicFramePr>
        <p:xfrm>
          <a:off x="455613" y="1243299"/>
          <a:ext cx="11277495" cy="52092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6647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FD7BA-DAC0-CF4A-4C4D-7C5C73458192}"/>
              </a:ext>
            </a:extLst>
          </p:cNvPr>
          <p:cNvSpPr>
            <a:spLocks noGrp="1"/>
          </p:cNvSpPr>
          <p:nvPr>
            <p:ph type="title"/>
          </p:nvPr>
        </p:nvSpPr>
        <p:spPr/>
        <p:txBody>
          <a:bodyPr/>
          <a:lstStyle/>
          <a:p>
            <a:pPr algn="ctr"/>
            <a:r>
              <a:rPr lang="en-US" dirty="0"/>
              <a:t>Estimated Expenses - Breakdown</a:t>
            </a:r>
          </a:p>
        </p:txBody>
      </p:sp>
      <p:sp>
        <p:nvSpPr>
          <p:cNvPr id="3" name="Text Placeholder 2">
            <a:extLst>
              <a:ext uri="{FF2B5EF4-FFF2-40B4-BE49-F238E27FC236}">
                <a16:creationId xmlns:a16="http://schemas.microsoft.com/office/drawing/2014/main" id="{B6329A14-B840-6B20-B82F-9FD8E548029E}"/>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pic>
        <p:nvPicPr>
          <p:cNvPr id="6" name="Content Placeholder 5" descr="A close up of a dollar bill&#10;&#10;AI-generated content may be incorrect.">
            <a:extLst>
              <a:ext uri="{FF2B5EF4-FFF2-40B4-BE49-F238E27FC236}">
                <a16:creationId xmlns:a16="http://schemas.microsoft.com/office/drawing/2014/main" id="{5AE54A5E-0823-A1D6-EB57-147474668F4F}"/>
              </a:ext>
            </a:extLst>
          </p:cNvPr>
          <p:cNvPicPr>
            <a:picLocks noGrp="1" noChangeAspect="1"/>
          </p:cNvPicPr>
          <p:nvPr>
            <p:ph sz="quarter" idx="14"/>
          </p:nvPr>
        </p:nvPicPr>
        <p:blipFill>
          <a:blip r:embed="rId2" cstate="screen">
            <a:extLst>
              <a:ext uri="{28A0092B-C50C-407E-A947-70E740481C1C}">
                <a14:useLocalDpi xmlns:a14="http://schemas.microsoft.com/office/drawing/2010/main" val="0"/>
              </a:ext>
            </a:extLst>
          </a:blip>
          <a:stretch>
            <a:fillRect/>
          </a:stretch>
        </p:blipFill>
        <p:spPr>
          <a:xfrm rot="16200000">
            <a:off x="1305190" y="2643463"/>
            <a:ext cx="5018581" cy="2185173"/>
          </a:xfrm>
        </p:spPr>
      </p:pic>
      <p:sp>
        <p:nvSpPr>
          <p:cNvPr id="7" name="TextBox 6">
            <a:extLst>
              <a:ext uri="{FF2B5EF4-FFF2-40B4-BE49-F238E27FC236}">
                <a16:creationId xmlns:a16="http://schemas.microsoft.com/office/drawing/2014/main" id="{F9F3F4FF-F24B-84D7-F3B3-7119871EB2A7}"/>
              </a:ext>
            </a:extLst>
          </p:cNvPr>
          <p:cNvSpPr txBox="1"/>
          <p:nvPr/>
        </p:nvSpPr>
        <p:spPr>
          <a:xfrm>
            <a:off x="1741714" y="6368897"/>
            <a:ext cx="5956663" cy="400110"/>
          </a:xfrm>
          <a:prstGeom prst="rect">
            <a:avLst/>
          </a:prstGeom>
          <a:solidFill>
            <a:schemeClr val="tx1"/>
          </a:solidFill>
        </p:spPr>
        <p:txBody>
          <a:bodyPr wrap="square" rtlCol="0">
            <a:spAutoFit/>
          </a:bodyPr>
          <a:lstStyle/>
          <a:p>
            <a:pPr algn="ctr"/>
            <a:r>
              <a:rPr lang="en-US" sz="2000" b="1" dirty="0">
                <a:solidFill>
                  <a:schemeClr val="bg1"/>
                </a:solidFill>
              </a:rPr>
              <a:t>Based on Fiscal Year 2026 Estimates</a:t>
            </a:r>
          </a:p>
        </p:txBody>
      </p:sp>
      <p:sp>
        <p:nvSpPr>
          <p:cNvPr id="8" name="Rectangle 7">
            <a:extLst>
              <a:ext uri="{FF2B5EF4-FFF2-40B4-BE49-F238E27FC236}">
                <a16:creationId xmlns:a16="http://schemas.microsoft.com/office/drawing/2014/main" id="{F2B7CFE5-791F-81A2-173B-384299A8CC71}"/>
              </a:ext>
            </a:extLst>
          </p:cNvPr>
          <p:cNvSpPr/>
          <p:nvPr/>
        </p:nvSpPr>
        <p:spPr>
          <a:xfrm>
            <a:off x="456360" y="1448445"/>
            <a:ext cx="1999456" cy="7460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17652EA-68D8-9F77-2A19-64A5BB0E846A}"/>
              </a:ext>
            </a:extLst>
          </p:cNvPr>
          <p:cNvSpPr/>
          <p:nvPr/>
        </p:nvSpPr>
        <p:spPr>
          <a:xfrm>
            <a:off x="456361" y="3267876"/>
            <a:ext cx="1963170" cy="7651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98FDC52-6641-CA68-343C-9F5575A4D31B}"/>
              </a:ext>
            </a:extLst>
          </p:cNvPr>
          <p:cNvSpPr/>
          <p:nvPr/>
        </p:nvSpPr>
        <p:spPr>
          <a:xfrm>
            <a:off x="456360" y="4225965"/>
            <a:ext cx="1935517" cy="839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F1868AB-4A4C-429D-D58F-B6D99EDCADBD}"/>
              </a:ext>
            </a:extLst>
          </p:cNvPr>
          <p:cNvSpPr/>
          <p:nvPr/>
        </p:nvSpPr>
        <p:spPr>
          <a:xfrm>
            <a:off x="456360" y="5286732"/>
            <a:ext cx="1971259" cy="86047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a:extLst>
              <a:ext uri="{FF2B5EF4-FFF2-40B4-BE49-F238E27FC236}">
                <a16:creationId xmlns:a16="http://schemas.microsoft.com/office/drawing/2014/main" id="{08060F62-8EBE-C340-0826-B7CB1821CE06}"/>
              </a:ext>
            </a:extLst>
          </p:cNvPr>
          <p:cNvSpPr/>
          <p:nvPr/>
        </p:nvSpPr>
        <p:spPr>
          <a:xfrm rot="5400000">
            <a:off x="2449310" y="1658637"/>
            <a:ext cx="179408" cy="18288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a16="http://schemas.microsoft.com/office/drawing/2014/main" id="{C34C7133-9220-0AD2-B012-4BF6BA02F570}"/>
              </a:ext>
            </a:extLst>
          </p:cNvPr>
          <p:cNvSpPr/>
          <p:nvPr/>
        </p:nvSpPr>
        <p:spPr>
          <a:xfrm rot="5400000">
            <a:off x="2421266" y="3472215"/>
            <a:ext cx="179408" cy="18288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84C401D4-1408-0AAA-BFA4-7117204B1272}"/>
              </a:ext>
            </a:extLst>
          </p:cNvPr>
          <p:cNvSpPr/>
          <p:nvPr/>
        </p:nvSpPr>
        <p:spPr>
          <a:xfrm rot="5400000">
            <a:off x="2393612" y="4485768"/>
            <a:ext cx="179408" cy="182880"/>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F2C61382-29D3-0403-AC1C-0D3462F9C281}"/>
              </a:ext>
            </a:extLst>
          </p:cNvPr>
          <p:cNvSpPr/>
          <p:nvPr/>
        </p:nvSpPr>
        <p:spPr>
          <a:xfrm rot="5400000">
            <a:off x="2429355" y="5643565"/>
            <a:ext cx="179408" cy="182880"/>
          </a:xfrm>
          <a:prstGeom prs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5AC7AF94-7488-0052-A2EA-20CE7BEB53E4}"/>
              </a:ext>
            </a:extLst>
          </p:cNvPr>
          <p:cNvSpPr txBox="1"/>
          <p:nvPr/>
        </p:nvSpPr>
        <p:spPr>
          <a:xfrm>
            <a:off x="5785092" y="1663611"/>
            <a:ext cx="4857342"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Operating Expenses</a:t>
            </a:r>
          </a:p>
        </p:txBody>
      </p:sp>
      <p:sp>
        <p:nvSpPr>
          <p:cNvPr id="20" name="TextBox 19">
            <a:extLst>
              <a:ext uri="{FF2B5EF4-FFF2-40B4-BE49-F238E27FC236}">
                <a16:creationId xmlns:a16="http://schemas.microsoft.com/office/drawing/2014/main" id="{FA9EA930-6BAE-3DDF-9D2C-92A02312D505}"/>
              </a:ext>
            </a:extLst>
          </p:cNvPr>
          <p:cNvSpPr txBox="1"/>
          <p:nvPr/>
        </p:nvSpPr>
        <p:spPr>
          <a:xfrm>
            <a:off x="5201343" y="3405029"/>
            <a:ext cx="6331217" cy="523220"/>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Bond Repayments and Reserve</a:t>
            </a:r>
          </a:p>
        </p:txBody>
      </p:sp>
      <p:sp>
        <p:nvSpPr>
          <p:cNvPr id="21" name="TextBox 20">
            <a:extLst>
              <a:ext uri="{FF2B5EF4-FFF2-40B4-BE49-F238E27FC236}">
                <a16:creationId xmlns:a16="http://schemas.microsoft.com/office/drawing/2014/main" id="{5C3DD639-1379-1B8C-3851-CD80794438BA}"/>
              </a:ext>
            </a:extLst>
          </p:cNvPr>
          <p:cNvSpPr txBox="1"/>
          <p:nvPr/>
        </p:nvSpPr>
        <p:spPr>
          <a:xfrm>
            <a:off x="5239505" y="5347655"/>
            <a:ext cx="5402929" cy="523220"/>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Payment in Lieu of Taxes</a:t>
            </a:r>
          </a:p>
        </p:txBody>
      </p:sp>
      <p:sp>
        <p:nvSpPr>
          <p:cNvPr id="22" name="TextBox 21">
            <a:extLst>
              <a:ext uri="{FF2B5EF4-FFF2-40B4-BE49-F238E27FC236}">
                <a16:creationId xmlns:a16="http://schemas.microsoft.com/office/drawing/2014/main" id="{09DE1AA7-CFC5-E7A6-B984-80120E514709}"/>
              </a:ext>
            </a:extLst>
          </p:cNvPr>
          <p:cNvSpPr txBox="1"/>
          <p:nvPr/>
        </p:nvSpPr>
        <p:spPr>
          <a:xfrm>
            <a:off x="5713972" y="4359943"/>
            <a:ext cx="6239283" cy="523220"/>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Capital Improvements – Cash Funded</a:t>
            </a:r>
          </a:p>
        </p:txBody>
      </p:sp>
      <p:sp>
        <p:nvSpPr>
          <p:cNvPr id="23" name="TextBox 22">
            <a:extLst>
              <a:ext uri="{FF2B5EF4-FFF2-40B4-BE49-F238E27FC236}">
                <a16:creationId xmlns:a16="http://schemas.microsoft.com/office/drawing/2014/main" id="{87683617-8F2D-15A3-C72B-BB05CC93F09C}"/>
              </a:ext>
            </a:extLst>
          </p:cNvPr>
          <p:cNvSpPr txBox="1"/>
          <p:nvPr/>
        </p:nvSpPr>
        <p:spPr>
          <a:xfrm>
            <a:off x="981997" y="1503787"/>
            <a:ext cx="1075043"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35¢</a:t>
            </a:r>
          </a:p>
        </p:txBody>
      </p:sp>
      <p:sp>
        <p:nvSpPr>
          <p:cNvPr id="24" name="TextBox 23">
            <a:extLst>
              <a:ext uri="{FF2B5EF4-FFF2-40B4-BE49-F238E27FC236}">
                <a16:creationId xmlns:a16="http://schemas.microsoft.com/office/drawing/2014/main" id="{EC8B1A02-B3E9-4669-1D57-5ACC27AF4A59}"/>
              </a:ext>
            </a:extLst>
          </p:cNvPr>
          <p:cNvSpPr txBox="1"/>
          <p:nvPr/>
        </p:nvSpPr>
        <p:spPr>
          <a:xfrm>
            <a:off x="981997" y="5498660"/>
            <a:ext cx="1075043"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9¢</a:t>
            </a:r>
          </a:p>
        </p:txBody>
      </p:sp>
      <p:sp>
        <p:nvSpPr>
          <p:cNvPr id="25" name="TextBox 24">
            <a:extLst>
              <a:ext uri="{FF2B5EF4-FFF2-40B4-BE49-F238E27FC236}">
                <a16:creationId xmlns:a16="http://schemas.microsoft.com/office/drawing/2014/main" id="{B00AB472-8130-C0AC-9EC9-65B4AFBA3255}"/>
              </a:ext>
            </a:extLst>
          </p:cNvPr>
          <p:cNvSpPr txBox="1"/>
          <p:nvPr/>
        </p:nvSpPr>
        <p:spPr>
          <a:xfrm>
            <a:off x="1051606" y="4310946"/>
            <a:ext cx="1075043"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8¢</a:t>
            </a:r>
          </a:p>
        </p:txBody>
      </p:sp>
      <p:sp>
        <p:nvSpPr>
          <p:cNvPr id="26" name="TextBox 25">
            <a:extLst>
              <a:ext uri="{FF2B5EF4-FFF2-40B4-BE49-F238E27FC236}">
                <a16:creationId xmlns:a16="http://schemas.microsoft.com/office/drawing/2014/main" id="{DA558CAC-0738-2017-ECBF-54C4722594CE}"/>
              </a:ext>
            </a:extLst>
          </p:cNvPr>
          <p:cNvSpPr txBox="1"/>
          <p:nvPr/>
        </p:nvSpPr>
        <p:spPr>
          <a:xfrm>
            <a:off x="987408" y="3281918"/>
            <a:ext cx="1075043"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46¢</a:t>
            </a:r>
          </a:p>
        </p:txBody>
      </p:sp>
      <p:sp>
        <p:nvSpPr>
          <p:cNvPr id="4" name="Rectangle 3">
            <a:extLst>
              <a:ext uri="{FF2B5EF4-FFF2-40B4-BE49-F238E27FC236}">
                <a16:creationId xmlns:a16="http://schemas.microsoft.com/office/drawing/2014/main" id="{CDA32910-892C-E10F-BFD3-8332F561122F}"/>
              </a:ext>
            </a:extLst>
          </p:cNvPr>
          <p:cNvSpPr/>
          <p:nvPr/>
        </p:nvSpPr>
        <p:spPr>
          <a:xfrm>
            <a:off x="448118" y="2346298"/>
            <a:ext cx="1999456" cy="746634"/>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Isosceles Triangle 4">
            <a:extLst>
              <a:ext uri="{FF2B5EF4-FFF2-40B4-BE49-F238E27FC236}">
                <a16:creationId xmlns:a16="http://schemas.microsoft.com/office/drawing/2014/main" id="{943AE696-C798-5598-CF12-D3F88BBDEB79}"/>
              </a:ext>
            </a:extLst>
          </p:cNvPr>
          <p:cNvSpPr/>
          <p:nvPr/>
        </p:nvSpPr>
        <p:spPr>
          <a:xfrm rot="5400000">
            <a:off x="2429355" y="2572421"/>
            <a:ext cx="179408" cy="182880"/>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417C86C-533C-0C4F-7FF0-06262E818E6D}"/>
              </a:ext>
            </a:extLst>
          </p:cNvPr>
          <p:cNvSpPr txBox="1"/>
          <p:nvPr/>
        </p:nvSpPr>
        <p:spPr>
          <a:xfrm>
            <a:off x="981997" y="2325922"/>
            <a:ext cx="1075043" cy="646331"/>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2¢</a:t>
            </a:r>
          </a:p>
        </p:txBody>
      </p:sp>
      <p:sp>
        <p:nvSpPr>
          <p:cNvPr id="13" name="TextBox 12">
            <a:extLst>
              <a:ext uri="{FF2B5EF4-FFF2-40B4-BE49-F238E27FC236}">
                <a16:creationId xmlns:a16="http://schemas.microsoft.com/office/drawing/2014/main" id="{E2855D9C-AE49-11A0-96E0-AC931E1A4A3C}"/>
              </a:ext>
            </a:extLst>
          </p:cNvPr>
          <p:cNvSpPr txBox="1"/>
          <p:nvPr/>
        </p:nvSpPr>
        <p:spPr>
          <a:xfrm>
            <a:off x="5354006" y="2491955"/>
            <a:ext cx="6025889" cy="523220"/>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Insurance Claims and Expenses</a:t>
            </a:r>
          </a:p>
        </p:txBody>
      </p:sp>
    </p:spTree>
    <p:extLst>
      <p:ext uri="{BB962C8B-B14F-4D97-AF65-F5344CB8AC3E}">
        <p14:creationId xmlns:p14="http://schemas.microsoft.com/office/powerpoint/2010/main" val="50542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DA5C-D3A4-7509-6D06-AC43B9B795C6}"/>
              </a:ext>
            </a:extLst>
          </p:cNvPr>
          <p:cNvSpPr>
            <a:spLocks noGrp="1"/>
          </p:cNvSpPr>
          <p:nvPr>
            <p:ph type="title"/>
          </p:nvPr>
        </p:nvSpPr>
        <p:spPr/>
        <p:txBody>
          <a:bodyPr/>
          <a:lstStyle/>
          <a:p>
            <a:pPr algn="ctr"/>
            <a:r>
              <a:rPr lang="en-US" dirty="0"/>
              <a:t>Bill Impact – Proposed PILOT vs Current* PILOT</a:t>
            </a:r>
          </a:p>
        </p:txBody>
      </p:sp>
      <p:sp>
        <p:nvSpPr>
          <p:cNvPr id="3" name="Text Placeholder 2">
            <a:extLst>
              <a:ext uri="{FF2B5EF4-FFF2-40B4-BE49-F238E27FC236}">
                <a16:creationId xmlns:a16="http://schemas.microsoft.com/office/drawing/2014/main" id="{2EDEF8AD-85D4-07C6-7690-C3CC053F8D4B}"/>
              </a:ext>
            </a:extLst>
          </p:cNvPr>
          <p:cNvSpPr>
            <a:spLocks noGrp="1"/>
          </p:cNvSpPr>
          <p:nvPr>
            <p:ph type="body" sz="quarter" idx="13"/>
          </p:nvPr>
        </p:nvSpPr>
        <p:spPr>
          <a:xfrm>
            <a:off x="456360" y="480395"/>
            <a:ext cx="11277496" cy="193899"/>
          </a:xfrm>
        </p:spPr>
        <p:txBody>
          <a:bodyPr/>
          <a:lstStyle/>
          <a:p>
            <a:pPr algn="ctr"/>
            <a:r>
              <a:rPr lang="en-US" dirty="0">
                <a:solidFill>
                  <a:schemeClr val="tx1"/>
                </a:solidFill>
              </a:rPr>
              <a:t>Mishawaka (Indiana) Municipal sewage works</a:t>
            </a:r>
          </a:p>
        </p:txBody>
      </p:sp>
      <p:sp>
        <p:nvSpPr>
          <p:cNvPr id="5" name="TextBox 4">
            <a:extLst>
              <a:ext uri="{FF2B5EF4-FFF2-40B4-BE49-F238E27FC236}">
                <a16:creationId xmlns:a16="http://schemas.microsoft.com/office/drawing/2014/main" id="{86B86788-6B39-67BB-9EE4-F68F36A5496B}"/>
              </a:ext>
            </a:extLst>
          </p:cNvPr>
          <p:cNvSpPr txBox="1"/>
          <p:nvPr/>
        </p:nvSpPr>
        <p:spPr>
          <a:xfrm>
            <a:off x="456360" y="6166771"/>
            <a:ext cx="4590047"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 Per 2025 Client Budget</a:t>
            </a:r>
          </a:p>
        </p:txBody>
      </p:sp>
      <p:graphicFrame>
        <p:nvGraphicFramePr>
          <p:cNvPr id="6" name="Chart 5">
            <a:extLst>
              <a:ext uri="{FF2B5EF4-FFF2-40B4-BE49-F238E27FC236}">
                <a16:creationId xmlns:a16="http://schemas.microsoft.com/office/drawing/2014/main" id="{3307C3D3-2DF2-8259-BB01-BB2D627D023B}"/>
              </a:ext>
            </a:extLst>
          </p:cNvPr>
          <p:cNvGraphicFramePr>
            <a:graphicFrameLocks/>
          </p:cNvGraphicFramePr>
          <p:nvPr>
            <p:extLst>
              <p:ext uri="{D42A27DB-BD31-4B8C-83A1-F6EECF244321}">
                <p14:modId xmlns:p14="http://schemas.microsoft.com/office/powerpoint/2010/main" val="3814586090"/>
              </p:ext>
            </p:extLst>
          </p:nvPr>
        </p:nvGraphicFramePr>
        <p:xfrm>
          <a:off x="456361" y="1243693"/>
          <a:ext cx="11277496" cy="49230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132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F471-E079-1678-5547-C5C5DB63E2E8}"/>
              </a:ext>
            </a:extLst>
          </p:cNvPr>
          <p:cNvSpPr>
            <a:spLocks noGrp="1"/>
          </p:cNvSpPr>
          <p:nvPr>
            <p:ph type="title"/>
          </p:nvPr>
        </p:nvSpPr>
        <p:spPr>
          <a:xfrm>
            <a:off x="456360" y="691228"/>
            <a:ext cx="11277496" cy="369332"/>
          </a:xfrm>
        </p:spPr>
        <p:txBody>
          <a:bodyPr/>
          <a:lstStyle/>
          <a:p>
            <a:pPr algn="ctr"/>
            <a:r>
              <a:rPr lang="en-US" sz="2000" dirty="0"/>
              <a:t>Estimated Fund Balances vs Recommended Reserves*</a:t>
            </a:r>
          </a:p>
        </p:txBody>
      </p:sp>
      <p:sp>
        <p:nvSpPr>
          <p:cNvPr id="3" name="Text Placeholder 2">
            <a:extLst>
              <a:ext uri="{FF2B5EF4-FFF2-40B4-BE49-F238E27FC236}">
                <a16:creationId xmlns:a16="http://schemas.microsoft.com/office/drawing/2014/main" id="{8AADFA0C-4428-AFB6-B3ED-0B4584DABCF8}"/>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sp>
        <p:nvSpPr>
          <p:cNvPr id="4" name="TextBox 3">
            <a:extLst>
              <a:ext uri="{FF2B5EF4-FFF2-40B4-BE49-F238E27FC236}">
                <a16:creationId xmlns:a16="http://schemas.microsoft.com/office/drawing/2014/main" id="{A5CD305A-B2BF-FF4B-5EF1-78F60A77C12E}"/>
              </a:ext>
            </a:extLst>
          </p:cNvPr>
          <p:cNvSpPr txBox="1"/>
          <p:nvPr/>
        </p:nvSpPr>
        <p:spPr>
          <a:xfrm>
            <a:off x="456358" y="5991077"/>
            <a:ext cx="10603527" cy="415498"/>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 Excludes construction fund from estimated fund balances and reserve calculations.</a:t>
            </a:r>
          </a:p>
          <a:p>
            <a:r>
              <a:rPr lang="en-US" sz="1050" dirty="0">
                <a:latin typeface="Arial" panose="020B0604020202020204" pitchFamily="34" charset="0"/>
                <a:cs typeface="Arial" panose="020B0604020202020204" pitchFamily="34" charset="0"/>
              </a:rPr>
              <a:t>** Includes Utility estimate for improvement fund balance need for unforeseen capital and emergency repairs as provided by Utility Management and Consulting Engineers.</a:t>
            </a:r>
          </a:p>
        </p:txBody>
      </p:sp>
      <p:graphicFrame>
        <p:nvGraphicFramePr>
          <p:cNvPr id="5" name="Chart 4">
            <a:extLst>
              <a:ext uri="{FF2B5EF4-FFF2-40B4-BE49-F238E27FC236}">
                <a16:creationId xmlns:a16="http://schemas.microsoft.com/office/drawing/2014/main" id="{3AD4C584-54EB-B37C-7118-D14C02BF1629}"/>
              </a:ext>
            </a:extLst>
          </p:cNvPr>
          <p:cNvGraphicFramePr>
            <a:graphicFrameLocks/>
          </p:cNvGraphicFramePr>
          <p:nvPr>
            <p:extLst>
              <p:ext uri="{D42A27DB-BD31-4B8C-83A1-F6EECF244321}">
                <p14:modId xmlns:p14="http://schemas.microsoft.com/office/powerpoint/2010/main" val="4160180005"/>
              </p:ext>
            </p:extLst>
          </p:nvPr>
        </p:nvGraphicFramePr>
        <p:xfrm>
          <a:off x="456358" y="1077494"/>
          <a:ext cx="11277497" cy="48966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5164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6A23-560B-D207-E119-BD91BC98C7AB}"/>
              </a:ext>
            </a:extLst>
          </p:cNvPr>
          <p:cNvSpPr>
            <a:spLocks noGrp="1"/>
          </p:cNvSpPr>
          <p:nvPr>
            <p:ph type="title"/>
          </p:nvPr>
        </p:nvSpPr>
        <p:spPr>
          <a:xfrm>
            <a:off x="456360" y="691228"/>
            <a:ext cx="11277496" cy="424732"/>
          </a:xfrm>
        </p:spPr>
        <p:txBody>
          <a:bodyPr/>
          <a:lstStyle/>
          <a:p>
            <a:pPr algn="ctr"/>
            <a:r>
              <a:rPr lang="en-US" sz="2400" dirty="0"/>
              <a:t>Comparison of Historical and Proposed Average Residential Bill</a:t>
            </a:r>
          </a:p>
        </p:txBody>
      </p:sp>
      <p:sp>
        <p:nvSpPr>
          <p:cNvPr id="3" name="Text Placeholder 2">
            <a:extLst>
              <a:ext uri="{FF2B5EF4-FFF2-40B4-BE49-F238E27FC236}">
                <a16:creationId xmlns:a16="http://schemas.microsoft.com/office/drawing/2014/main" id="{0F13995E-4C60-B167-C8EA-F7E20AB72A58}"/>
              </a:ext>
            </a:extLst>
          </p:cNvPr>
          <p:cNvSpPr>
            <a:spLocks noGrp="1"/>
          </p:cNvSpPr>
          <p:nvPr>
            <p:ph type="body" sz="quarter" idx="13"/>
          </p:nvPr>
        </p:nvSpPr>
        <p:spPr>
          <a:xfrm>
            <a:off x="456360" y="480395"/>
            <a:ext cx="11277496" cy="193899"/>
          </a:xfrm>
        </p:spPr>
        <p:txBody>
          <a:bodyPr/>
          <a:lstStyle/>
          <a:p>
            <a:pPr algn="ctr"/>
            <a:r>
              <a:rPr lang="en-US" dirty="0"/>
              <a:t>Mishawaka (Indiana) Municipal sewage works</a:t>
            </a:r>
          </a:p>
        </p:txBody>
      </p:sp>
      <p:graphicFrame>
        <p:nvGraphicFramePr>
          <p:cNvPr id="4" name="Chart 3">
            <a:extLst>
              <a:ext uri="{FF2B5EF4-FFF2-40B4-BE49-F238E27FC236}">
                <a16:creationId xmlns:a16="http://schemas.microsoft.com/office/drawing/2014/main" id="{70FEE769-451B-592A-9859-D5489419FD05}"/>
              </a:ext>
            </a:extLst>
          </p:cNvPr>
          <p:cNvGraphicFramePr>
            <a:graphicFrameLocks/>
          </p:cNvGraphicFramePr>
          <p:nvPr>
            <p:extLst>
              <p:ext uri="{D42A27DB-BD31-4B8C-83A1-F6EECF244321}">
                <p14:modId xmlns:p14="http://schemas.microsoft.com/office/powerpoint/2010/main" val="261161291"/>
              </p:ext>
            </p:extLst>
          </p:nvPr>
        </p:nvGraphicFramePr>
        <p:xfrm>
          <a:off x="456360" y="1132894"/>
          <a:ext cx="11277496" cy="50338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5951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4C4A7CEF-2DBC-CCFE-7CCC-E58C4B01ACF5}"/>
              </a:ext>
            </a:extLst>
          </p:cNvPr>
          <p:cNvGraphicFramePr>
            <a:graphicFrameLocks noGrp="1"/>
          </p:cNvGraphicFramePr>
          <p:nvPr>
            <p:ph sz="quarter" idx="14"/>
            <p:extLst>
              <p:ext uri="{D42A27DB-BD31-4B8C-83A1-F6EECF244321}">
                <p14:modId xmlns:p14="http://schemas.microsoft.com/office/powerpoint/2010/main" val="1157908011"/>
              </p:ext>
            </p:extLst>
          </p:nvPr>
        </p:nvGraphicFramePr>
        <p:xfrm>
          <a:off x="569344" y="741872"/>
          <a:ext cx="11164513" cy="5425385"/>
        </p:xfrm>
        <a:graphic>
          <a:graphicData uri="http://schemas.openxmlformats.org/drawingml/2006/table">
            <a:tbl>
              <a:tblPr firstRow="1" firstCol="1" bandRow="1"/>
              <a:tblGrid>
                <a:gridCol w="1457864">
                  <a:extLst>
                    <a:ext uri="{9D8B030D-6E8A-4147-A177-3AD203B41FA5}">
                      <a16:colId xmlns:a16="http://schemas.microsoft.com/office/drawing/2014/main" val="932044745"/>
                    </a:ext>
                  </a:extLst>
                </a:gridCol>
                <a:gridCol w="1716656">
                  <a:extLst>
                    <a:ext uri="{9D8B030D-6E8A-4147-A177-3AD203B41FA5}">
                      <a16:colId xmlns:a16="http://schemas.microsoft.com/office/drawing/2014/main" val="3350177642"/>
                    </a:ext>
                  </a:extLst>
                </a:gridCol>
                <a:gridCol w="1720929">
                  <a:extLst>
                    <a:ext uri="{9D8B030D-6E8A-4147-A177-3AD203B41FA5}">
                      <a16:colId xmlns:a16="http://schemas.microsoft.com/office/drawing/2014/main" val="4130005697"/>
                    </a:ext>
                  </a:extLst>
                </a:gridCol>
                <a:gridCol w="1567266">
                  <a:extLst>
                    <a:ext uri="{9D8B030D-6E8A-4147-A177-3AD203B41FA5}">
                      <a16:colId xmlns:a16="http://schemas.microsoft.com/office/drawing/2014/main" val="2678775064"/>
                    </a:ext>
                  </a:extLst>
                </a:gridCol>
                <a:gridCol w="1567266">
                  <a:extLst>
                    <a:ext uri="{9D8B030D-6E8A-4147-A177-3AD203B41FA5}">
                      <a16:colId xmlns:a16="http://schemas.microsoft.com/office/drawing/2014/main" val="3631762432"/>
                    </a:ext>
                  </a:extLst>
                </a:gridCol>
                <a:gridCol w="1567266">
                  <a:extLst>
                    <a:ext uri="{9D8B030D-6E8A-4147-A177-3AD203B41FA5}">
                      <a16:colId xmlns:a16="http://schemas.microsoft.com/office/drawing/2014/main" val="2712107553"/>
                    </a:ext>
                  </a:extLst>
                </a:gridCol>
                <a:gridCol w="1567266">
                  <a:extLst>
                    <a:ext uri="{9D8B030D-6E8A-4147-A177-3AD203B41FA5}">
                      <a16:colId xmlns:a16="http://schemas.microsoft.com/office/drawing/2014/main" val="1745412714"/>
                    </a:ext>
                  </a:extLst>
                </a:gridCol>
              </a:tblGrid>
              <a:tr h="536136">
                <a:tc gridSpan="7">
                  <a:txBody>
                    <a:bodyPr/>
                    <a:lstStyle/>
                    <a:p>
                      <a:pPr marL="0" marR="0" algn="ctr">
                        <a:lnSpc>
                          <a:spcPct val="115000"/>
                        </a:lnSpc>
                        <a:spcAft>
                          <a:spcPts val="800"/>
                        </a:spcAft>
                        <a:buNone/>
                      </a:pPr>
                      <a:r>
                        <a:rPr lang="en-US" sz="2800" b="1" u="sng" dirty="0">
                          <a:effectLst/>
                          <a:latin typeface="Arial" panose="020B0604020202020204" pitchFamily="34" charset="0"/>
                          <a:ea typeface="Calibri" panose="020F0502020204030204" pitchFamily="34" charset="0"/>
                          <a:cs typeface="Times New Roman" panose="02020603050405020304" pitchFamily="18" charset="0"/>
                        </a:rPr>
                        <a:t>Average Monthly Residential User Impact – 5 Year</a:t>
                      </a:r>
                    </a:p>
                    <a:p>
                      <a:pPr marL="0" marR="0" algn="ctr">
                        <a:lnSpc>
                          <a:spcPct val="115000"/>
                        </a:lnSpc>
                        <a:spcAft>
                          <a:spcPts val="800"/>
                        </a:spcAft>
                        <a:buNone/>
                      </a:pPr>
                      <a:r>
                        <a:rPr lang="en-US" sz="1800" b="1" u="none" dirty="0">
                          <a:effectLst/>
                          <a:latin typeface="Arial" panose="020B0604020202020204" pitchFamily="34" charset="0"/>
                          <a:ea typeface="Calibri" panose="020F0502020204030204" pitchFamily="34" charset="0"/>
                          <a:cs typeface="Times New Roman" panose="02020603050405020304" pitchFamily="18" charset="0"/>
                        </a:rPr>
                        <a:t>(Includes Sewer Insurance)</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56613504"/>
                  </a:ext>
                </a:extLst>
              </a:tr>
              <a:tr h="1411012">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defTabSz="914400" rtl="0" eaLnBrk="1" latinLnBrk="0" hangingPunct="1">
                        <a:lnSpc>
                          <a:spcPct val="115000"/>
                        </a:lnSpc>
                        <a:spcAft>
                          <a:spcPts val="800"/>
                        </a:spcAft>
                        <a:buNone/>
                      </a:pPr>
                      <a:endParaRPr lang="en-US" sz="1100" b="1" u="none" strike="noStrike"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algn="ctr" defTabSz="914400" rtl="0" eaLnBrk="1" latinLnBrk="0" hangingPunct="1">
                        <a:lnSpc>
                          <a:spcPct val="115000"/>
                        </a:lnSpc>
                        <a:spcAft>
                          <a:spcPts val="800"/>
                        </a:spcAft>
                        <a:buNone/>
                      </a:pPr>
                      <a:r>
                        <a:rPr lang="en-US" sz="1100" b="1" u="sng" strike="noStrike"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2025 (Current)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100" b="1" u="sng" dirty="0">
                          <a:effectLst/>
                          <a:latin typeface="Arial" panose="020B0604020202020204" pitchFamily="34" charset="0"/>
                          <a:ea typeface="Calibri" panose="020F0502020204030204" pitchFamily="34" charset="0"/>
                          <a:cs typeface="Times New Roman" panose="02020603050405020304" pitchFamily="18" charset="0"/>
                        </a:rPr>
                        <a:t>2026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100" b="1" u="sng" dirty="0">
                          <a:effectLst/>
                          <a:latin typeface="Arial" panose="020B0604020202020204" pitchFamily="34" charset="0"/>
                          <a:ea typeface="Calibri" panose="020F0502020204030204" pitchFamily="34" charset="0"/>
                          <a:cs typeface="Times New Roman" panose="02020603050405020304" pitchFamily="18" charset="0"/>
                        </a:rPr>
                        <a:t>2027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100" b="1" u="sng" dirty="0">
                          <a:effectLst/>
                          <a:latin typeface="Arial" panose="020B0604020202020204" pitchFamily="34" charset="0"/>
                          <a:ea typeface="Calibri" panose="020F0502020204030204" pitchFamily="34" charset="0"/>
                          <a:cs typeface="Times New Roman" panose="02020603050405020304" pitchFamily="18" charset="0"/>
                        </a:rPr>
                        <a:t>2028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100" b="1" u="sng" dirty="0">
                          <a:effectLst/>
                          <a:latin typeface="Arial" panose="020B0604020202020204" pitchFamily="34" charset="0"/>
                          <a:ea typeface="Calibri" panose="020F0502020204030204" pitchFamily="34" charset="0"/>
                          <a:cs typeface="Times New Roman" panose="02020603050405020304" pitchFamily="18" charset="0"/>
                        </a:rPr>
                        <a:t>2029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1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100" b="1" u="sng" dirty="0">
                          <a:effectLst/>
                          <a:latin typeface="Arial" panose="020B0604020202020204" pitchFamily="34" charset="0"/>
                          <a:ea typeface="Calibri" panose="020F0502020204030204" pitchFamily="34" charset="0"/>
                          <a:cs typeface="Times New Roman" panose="02020603050405020304" pitchFamily="18" charset="0"/>
                        </a:rPr>
                        <a:t>2030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170021"/>
                  </a:ext>
                </a:extLst>
              </a:tr>
              <a:tr h="1279392">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Approx. Average Residential Bill (535 CF)</a:t>
                      </a: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(4,000 Gallons)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$60.73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$63.01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$65.36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$67.81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$70.35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$72.99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7919061"/>
                  </a:ext>
                </a:extLst>
              </a:tr>
              <a:tr h="1034150">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Change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0.00%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3.75%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3.73%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3.75%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3.75%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3.75%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4129370"/>
                  </a:ext>
                </a:extLst>
              </a:tr>
              <a:tr h="813355">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 Change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$0.00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$2.28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$2.35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$2.45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$2.54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$2.64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6466365"/>
                  </a:ext>
                </a:extLst>
              </a:tr>
            </a:tbl>
          </a:graphicData>
        </a:graphic>
      </p:graphicFrame>
      <p:sp>
        <p:nvSpPr>
          <p:cNvPr id="6" name="Text Placeholder 2">
            <a:extLst>
              <a:ext uri="{FF2B5EF4-FFF2-40B4-BE49-F238E27FC236}">
                <a16:creationId xmlns:a16="http://schemas.microsoft.com/office/drawing/2014/main" id="{4BCF7B3B-3F17-AC66-43BC-1DDE8114074D}"/>
              </a:ext>
            </a:extLst>
          </p:cNvPr>
          <p:cNvSpPr>
            <a:spLocks noGrp="1"/>
          </p:cNvSpPr>
          <p:nvPr>
            <p:ph type="body" sz="quarter" idx="13"/>
          </p:nvPr>
        </p:nvSpPr>
        <p:spPr>
          <a:xfrm>
            <a:off x="456361" y="276574"/>
            <a:ext cx="11277496" cy="193899"/>
          </a:xfrm>
        </p:spPr>
        <p:txBody>
          <a:bodyPr/>
          <a:lstStyle/>
          <a:p>
            <a:pPr algn="ctr"/>
            <a:r>
              <a:rPr lang="en-US" dirty="0"/>
              <a:t>Mishawaka (Indiana) Municipal sewage works</a:t>
            </a:r>
          </a:p>
        </p:txBody>
      </p:sp>
    </p:spTree>
    <p:extLst>
      <p:ext uri="{BB962C8B-B14F-4D97-AF65-F5344CB8AC3E}">
        <p14:creationId xmlns:p14="http://schemas.microsoft.com/office/powerpoint/2010/main" val="1469038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0AC0-8EC5-4345-EC0C-BF10DBB354F3}"/>
              </a:ext>
            </a:extLst>
          </p:cNvPr>
          <p:cNvSpPr>
            <a:spLocks noGrp="1"/>
          </p:cNvSpPr>
          <p:nvPr>
            <p:ph type="title"/>
          </p:nvPr>
        </p:nvSpPr>
        <p:spPr>
          <a:xfrm>
            <a:off x="455613" y="422695"/>
            <a:ext cx="11277496" cy="590931"/>
          </a:xfrm>
        </p:spPr>
        <p:txBody>
          <a:bodyPr/>
          <a:lstStyle/>
          <a:p>
            <a:pPr algn="ctr"/>
            <a:r>
              <a:rPr lang="en-US" sz="1200" dirty="0"/>
              <a:t>COMPARISON OF AVERAGE RESIDENTIAL SEWER BILLS</a:t>
            </a:r>
            <a:br>
              <a:rPr lang="en-US" sz="1200" dirty="0"/>
            </a:br>
            <a:r>
              <a:rPr lang="en-US" sz="1200" dirty="0"/>
              <a:t> WITH OTHER INDIANA COMMUNITIES </a:t>
            </a:r>
            <a:br>
              <a:rPr lang="en-US" sz="1200" dirty="0"/>
            </a:br>
            <a:r>
              <a:rPr lang="en-US" sz="1200" dirty="0"/>
              <a:t>(4,000 Gal. or 535 CF of flow through a 5/8" Meter)</a:t>
            </a:r>
          </a:p>
        </p:txBody>
      </p:sp>
      <p:sp>
        <p:nvSpPr>
          <p:cNvPr id="6" name="Text Placeholder 2">
            <a:extLst>
              <a:ext uri="{FF2B5EF4-FFF2-40B4-BE49-F238E27FC236}">
                <a16:creationId xmlns:a16="http://schemas.microsoft.com/office/drawing/2014/main" id="{39905D7A-2D39-6277-3B68-54AD061D6DDA}"/>
              </a:ext>
            </a:extLst>
          </p:cNvPr>
          <p:cNvSpPr>
            <a:spLocks noGrp="1"/>
          </p:cNvSpPr>
          <p:nvPr>
            <p:ph type="body" sz="quarter" idx="13"/>
          </p:nvPr>
        </p:nvSpPr>
        <p:spPr>
          <a:xfrm>
            <a:off x="455613" y="228795"/>
            <a:ext cx="11277496" cy="193899"/>
          </a:xfrm>
        </p:spPr>
        <p:txBody>
          <a:bodyPr/>
          <a:lstStyle/>
          <a:p>
            <a:pPr algn="ctr"/>
            <a:r>
              <a:rPr lang="en-US" dirty="0"/>
              <a:t>Mishawaka (Indiana) Municipal sewage works</a:t>
            </a:r>
          </a:p>
        </p:txBody>
      </p:sp>
      <p:sp>
        <p:nvSpPr>
          <p:cNvPr id="3" name="TextBox 2">
            <a:extLst>
              <a:ext uri="{FF2B5EF4-FFF2-40B4-BE49-F238E27FC236}">
                <a16:creationId xmlns:a16="http://schemas.microsoft.com/office/drawing/2014/main" id="{FD3A92F5-BDAE-8BA0-1FCF-C964E9516395}"/>
              </a:ext>
            </a:extLst>
          </p:cNvPr>
          <p:cNvSpPr txBox="1"/>
          <p:nvPr/>
        </p:nvSpPr>
        <p:spPr>
          <a:xfrm>
            <a:off x="594874" y="6167540"/>
            <a:ext cx="77430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 Includes insurance fee, South Bend is the only other community that contains this fee in the total bill.</a:t>
            </a:r>
          </a:p>
          <a:p>
            <a:r>
              <a:rPr lang="en-US" sz="1200" b="1" dirty="0">
                <a:latin typeface="Arial" panose="020B0604020202020204" pitchFamily="34" charset="0"/>
                <a:cs typeface="Arial" panose="020B0604020202020204" pitchFamily="34" charset="0"/>
              </a:rPr>
              <a:t>** Long term control plan (CSO) community.</a:t>
            </a:r>
          </a:p>
        </p:txBody>
      </p:sp>
      <p:graphicFrame>
        <p:nvGraphicFramePr>
          <p:cNvPr id="5" name="Chart 4">
            <a:extLst>
              <a:ext uri="{FF2B5EF4-FFF2-40B4-BE49-F238E27FC236}">
                <a16:creationId xmlns:a16="http://schemas.microsoft.com/office/drawing/2014/main" id="{9B15AF0C-DFEF-4111-A061-CF0045ABDB2C}"/>
              </a:ext>
            </a:extLst>
          </p:cNvPr>
          <p:cNvGraphicFramePr>
            <a:graphicFrameLocks/>
          </p:cNvGraphicFramePr>
          <p:nvPr>
            <p:extLst>
              <p:ext uri="{D42A27DB-BD31-4B8C-83A1-F6EECF244321}">
                <p14:modId xmlns:p14="http://schemas.microsoft.com/office/powerpoint/2010/main" val="3965729750"/>
              </p:ext>
            </p:extLst>
          </p:nvPr>
        </p:nvGraphicFramePr>
        <p:xfrm>
          <a:off x="745959" y="1094874"/>
          <a:ext cx="10845152"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63346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F0DDF-93B9-5D9C-0D4E-96C8A0CD2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39A09C-D1F5-3CA4-955D-0312336A9A0D}"/>
              </a:ext>
            </a:extLst>
          </p:cNvPr>
          <p:cNvSpPr>
            <a:spLocks noGrp="1"/>
          </p:cNvSpPr>
          <p:nvPr>
            <p:ph type="title"/>
          </p:nvPr>
        </p:nvSpPr>
        <p:spPr>
          <a:xfrm>
            <a:off x="455613" y="422695"/>
            <a:ext cx="11277496" cy="258532"/>
          </a:xfrm>
        </p:spPr>
        <p:txBody>
          <a:bodyPr/>
          <a:lstStyle/>
          <a:p>
            <a:pPr algn="ctr"/>
            <a:r>
              <a:rPr lang="en-US" sz="1200" dirty="0"/>
              <a:t>PUBLIC WORKS COMPARISON OF TOTAL UTILITY BILL WITH OTHER INDIANA COMMUNITIES</a:t>
            </a:r>
          </a:p>
        </p:txBody>
      </p:sp>
      <p:sp>
        <p:nvSpPr>
          <p:cNvPr id="6" name="Text Placeholder 2">
            <a:extLst>
              <a:ext uri="{FF2B5EF4-FFF2-40B4-BE49-F238E27FC236}">
                <a16:creationId xmlns:a16="http://schemas.microsoft.com/office/drawing/2014/main" id="{DEE11862-2FAD-3805-6B5E-947E3E69FB69}"/>
              </a:ext>
            </a:extLst>
          </p:cNvPr>
          <p:cNvSpPr>
            <a:spLocks noGrp="1"/>
          </p:cNvSpPr>
          <p:nvPr>
            <p:ph type="body" sz="quarter" idx="13"/>
          </p:nvPr>
        </p:nvSpPr>
        <p:spPr>
          <a:xfrm>
            <a:off x="455613" y="228795"/>
            <a:ext cx="11277496" cy="193899"/>
          </a:xfrm>
        </p:spPr>
        <p:txBody>
          <a:bodyPr/>
          <a:lstStyle/>
          <a:p>
            <a:pPr algn="ctr"/>
            <a:r>
              <a:rPr lang="en-US" dirty="0"/>
              <a:t>Mishawaka (Indiana) Municipal sewage works</a:t>
            </a:r>
          </a:p>
        </p:txBody>
      </p:sp>
      <p:sp>
        <p:nvSpPr>
          <p:cNvPr id="8" name="TextBox 7">
            <a:extLst>
              <a:ext uri="{FF2B5EF4-FFF2-40B4-BE49-F238E27FC236}">
                <a16:creationId xmlns:a16="http://schemas.microsoft.com/office/drawing/2014/main" id="{EEB25D4A-9854-7AE8-E5FE-A5E99AA33D07}"/>
              </a:ext>
            </a:extLst>
          </p:cNvPr>
          <p:cNvSpPr txBox="1"/>
          <p:nvPr/>
        </p:nvSpPr>
        <p:spPr>
          <a:xfrm>
            <a:off x="528366" y="5540541"/>
            <a:ext cx="11204741" cy="1200329"/>
          </a:xfrm>
          <a:prstGeom prst="rect">
            <a:avLst/>
          </a:prstGeom>
          <a:noFill/>
        </p:spPr>
        <p:txBody>
          <a:bodyPr wrap="square">
            <a:spAutoFit/>
          </a:bodyPr>
          <a:lstStyle/>
          <a:p>
            <a:pPr marL="171450" indent="-171450" algn="l">
              <a:buFont typeface="Arial" panose="020B0604020202020204" pitchFamily="34" charset="0"/>
              <a:buChar char="•"/>
            </a:pPr>
            <a:r>
              <a:rPr lang="en-US" sz="1200" b="1" i="0" u="none" strike="noStrike" baseline="0" dirty="0">
                <a:latin typeface="Arial" panose="020B0604020202020204" pitchFamily="34" charset="0"/>
                <a:cs typeface="Arial" panose="020B0604020202020204" pitchFamily="34" charset="0"/>
              </a:rPr>
              <a:t>All of the communities excluding Mishawaka have investor-owned power providers. For communities served by multiple providers, the reported value represents   the</a:t>
            </a:r>
            <a:r>
              <a:rPr lang="en-US" sz="1200" b="1" dirty="0">
                <a:latin typeface="Arial" panose="020B0604020202020204" pitchFamily="34" charset="0"/>
                <a:cs typeface="Arial" panose="020B0604020202020204" pitchFamily="34" charset="0"/>
              </a:rPr>
              <a:t> </a:t>
            </a:r>
            <a:r>
              <a:rPr lang="en-US" sz="1200" b="1" i="0" u="none" strike="noStrike" baseline="0" dirty="0">
                <a:latin typeface="Arial" panose="020B0604020202020204" pitchFamily="34" charset="0"/>
                <a:cs typeface="Arial" panose="020B0604020202020204" pitchFamily="34" charset="0"/>
              </a:rPr>
              <a:t>average for those providers. Included providers are NIPSCO, Indiana Michigan Power, CenterPoint, and Duke Energy.</a:t>
            </a:r>
          </a:p>
          <a:p>
            <a:pPr algn="l"/>
            <a:endParaRPr lang="en-US" sz="1200" b="1" i="0" u="none" strike="noStrike" baseline="0" dirty="0">
              <a:latin typeface="Arial" panose="020B0604020202020204" pitchFamily="34" charset="0"/>
              <a:cs typeface="Arial" panose="020B0604020202020204" pitchFamily="34" charset="0"/>
            </a:endParaRPr>
          </a:p>
          <a:p>
            <a:pPr algn="l"/>
            <a:r>
              <a:rPr lang="en-US" sz="1200" b="1" i="0" u="none" strike="noStrike" baseline="0" dirty="0">
                <a:latin typeface="Arial" panose="020B0604020202020204" pitchFamily="34" charset="0"/>
                <a:cs typeface="Arial" panose="020B0604020202020204" pitchFamily="34" charset="0"/>
              </a:rPr>
              <a:t>** Unable to identify a trash rate for the City of Muncie</a:t>
            </a:r>
            <a:r>
              <a:rPr lang="en-US" sz="1200" b="0" i="0" u="none" strike="noStrike" baseline="0" dirty="0">
                <a:latin typeface="Arial" panose="020B0604020202020204" pitchFamily="34" charset="0"/>
                <a:cs typeface="Arial" panose="020B0604020202020204" pitchFamily="34" charset="0"/>
              </a:rPr>
              <a:t>.</a:t>
            </a:r>
          </a:p>
          <a:p>
            <a:pPr algn="l"/>
            <a:endParaRPr lang="en-US" sz="1200" dirty="0">
              <a:latin typeface="Arial" panose="020B0604020202020204" pitchFamily="34" charset="0"/>
              <a:cs typeface="Arial" panose="020B0604020202020204" pitchFamily="34" charset="0"/>
            </a:endParaRPr>
          </a:p>
          <a:p>
            <a:pPr algn="l"/>
            <a:r>
              <a:rPr lang="en-US" sz="1200" b="1" dirty="0">
                <a:latin typeface="Arial" panose="020B0604020202020204" pitchFamily="34" charset="0"/>
                <a:cs typeface="Arial" panose="020B0604020202020204" pitchFamily="34" charset="0"/>
              </a:rPr>
              <a:t>*** Includes 2026 sewer rates.</a:t>
            </a:r>
          </a:p>
        </p:txBody>
      </p:sp>
      <p:graphicFrame>
        <p:nvGraphicFramePr>
          <p:cNvPr id="3" name="Chart 2">
            <a:extLst>
              <a:ext uri="{FF2B5EF4-FFF2-40B4-BE49-F238E27FC236}">
                <a16:creationId xmlns:a16="http://schemas.microsoft.com/office/drawing/2014/main" id="{1022F14B-6740-4526-B2DC-B299732C6BFE}"/>
              </a:ext>
            </a:extLst>
          </p:cNvPr>
          <p:cNvGraphicFramePr>
            <a:graphicFrameLocks/>
          </p:cNvGraphicFramePr>
          <p:nvPr>
            <p:extLst>
              <p:ext uri="{D42A27DB-BD31-4B8C-83A1-F6EECF244321}">
                <p14:modId xmlns:p14="http://schemas.microsoft.com/office/powerpoint/2010/main" val="193637257"/>
              </p:ext>
            </p:extLst>
          </p:nvPr>
        </p:nvGraphicFramePr>
        <p:xfrm>
          <a:off x="528367" y="745958"/>
          <a:ext cx="11204741" cy="47945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1532610"/>
      </p:ext>
    </p:extLst>
  </p:cSld>
  <p:clrMapOvr>
    <a:masterClrMapping/>
  </p:clrMapOvr>
</p:sld>
</file>

<file path=ppt/theme/theme1.xml><?xml version="1.0" encoding="utf-8"?>
<a:theme xmlns:a="http://schemas.openxmlformats.org/drawingml/2006/main" name="1_Office Theme">
  <a:themeElements>
    <a:clrScheme name="Baker Tilly BC">
      <a:dk1>
        <a:srgbClr val="2B303A"/>
      </a:dk1>
      <a:lt1>
        <a:sysClr val="window" lastClr="FFFFFF"/>
      </a:lt1>
      <a:dk2>
        <a:srgbClr val="000000"/>
      </a:dk2>
      <a:lt2>
        <a:srgbClr val="D9D9D6"/>
      </a:lt2>
      <a:accent1>
        <a:srgbClr val="00B0AD"/>
      </a:accent1>
      <a:accent2>
        <a:srgbClr val="F15B5D"/>
      </a:accent2>
      <a:accent3>
        <a:srgbClr val="979797"/>
      </a:accent3>
      <a:accent4>
        <a:srgbClr val="F2BF3B"/>
      </a:accent4>
      <a:accent5>
        <a:srgbClr val="4AC2E3"/>
      </a:accent5>
      <a:accent6>
        <a:srgbClr val="6E5CA3"/>
      </a:accent6>
      <a:hlink>
        <a:srgbClr val="FF6C54"/>
      </a:hlink>
      <a:folHlink>
        <a:srgbClr val="B9F1E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4ACEA55834A2C488CB23CC589F393B0" ma:contentTypeVersion="12" ma:contentTypeDescription="Create a new document." ma:contentTypeScope="" ma:versionID="77da7d331e790679321b86c7b01ae3a2">
  <xsd:schema xmlns:xsd="http://www.w3.org/2001/XMLSchema" xmlns:xs="http://www.w3.org/2001/XMLSchema" xmlns:p="http://schemas.microsoft.com/office/2006/metadata/properties" xmlns:ns2="13090443-e992-42ce-b279-260c39cb1fee" xmlns:ns3="e5b53d11-84a4-45d5-82c5-a514d896cfab" targetNamespace="http://schemas.microsoft.com/office/2006/metadata/properties" ma:root="true" ma:fieldsID="63e063a8a24bed0e9ad22f134faac50e" ns2:_="" ns3:_="">
    <xsd:import namespace="13090443-e992-42ce-b279-260c39cb1fee"/>
    <xsd:import namespace="e5b53d11-84a4-45d5-82c5-a514d896cf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90443-e992-42ce-b279-260c39cb1f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53d11-84a4-45d5-82c5-a514d896cf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1545892-B4C8-44EE-8B89-A173EA5414C8}">
  <ds:schemaRefs>
    <ds:schemaRef ds:uri="http://schemas.microsoft.com/sharepoint/v3/contenttype/forms"/>
  </ds:schemaRefs>
</ds:datastoreItem>
</file>

<file path=customXml/itemProps2.xml><?xml version="1.0" encoding="utf-8"?>
<ds:datastoreItem xmlns:ds="http://schemas.openxmlformats.org/officeDocument/2006/customXml" ds:itemID="{CDF94778-0F1A-41B0-9FF2-A9282A5D62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090443-e992-42ce-b279-260c39cb1fee"/>
    <ds:schemaRef ds:uri="e5b53d11-84a4-45d5-82c5-a514d896cf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52B30C-1A26-4667-9A84-EE164EB6D48D}">
  <ds:schemaRefs>
    <ds:schemaRef ds:uri="e5b53d11-84a4-45d5-82c5-a514d896cfab"/>
    <ds:schemaRef ds:uri="http://schemas.microsoft.com/office/infopath/2007/PartnerControls"/>
    <ds:schemaRef ds:uri="http://purl.org/dc/terms/"/>
    <ds:schemaRef ds:uri="http://purl.org/dc/elements/1.1/"/>
    <ds:schemaRef ds:uri="http://schemas.microsoft.com/office/2006/documentManagement/types"/>
    <ds:schemaRef ds:uri="http://schemas.openxmlformats.org/package/2006/metadata/core-properties"/>
    <ds:schemaRef ds:uri="13090443-e992-42ce-b279-260c39cb1fee"/>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3747</TotalTime>
  <Words>1653</Words>
  <Application>Microsoft Office PowerPoint</Application>
  <PresentationFormat>Widescreen</PresentationFormat>
  <Paragraphs>241</Paragraphs>
  <Slides>18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Aptos Display</vt:lpstr>
      <vt:lpstr>Aptos Narrow</vt:lpstr>
      <vt:lpstr>Calibri Light</vt:lpstr>
      <vt:lpstr>Arial Black</vt:lpstr>
      <vt:lpstr>Aptos</vt:lpstr>
      <vt:lpstr>Courier New</vt:lpstr>
      <vt:lpstr>Symbol</vt:lpstr>
      <vt:lpstr>Calibri</vt:lpstr>
      <vt:lpstr>1_Office Theme</vt:lpstr>
      <vt:lpstr>PowerPoint Presentation</vt:lpstr>
      <vt:lpstr>Development of Asset Inventory</vt:lpstr>
      <vt:lpstr>Various Assets</vt:lpstr>
      <vt:lpstr>Rate Plan Inputs</vt:lpstr>
      <vt:lpstr>Assessment of Asset Inventory</vt:lpstr>
      <vt:lpstr>PowerPoint Presentation</vt:lpstr>
      <vt:lpstr>PowerPoint Presentation</vt:lpstr>
      <vt:lpstr>PowerPoint Presentation</vt:lpstr>
      <vt:lpstr>PowerPoint Presentation</vt:lpstr>
      <vt:lpstr>PowerPoint Presentation</vt:lpstr>
      <vt:lpstr>Estimated Annual Expenses - Breakdown</vt:lpstr>
      <vt:lpstr>Estimated Expenses - Breakdown</vt:lpstr>
      <vt:lpstr>Bill Impact – Proposed PILOT vs Current* PILOT</vt:lpstr>
      <vt:lpstr>Estimated Fund Balances vs Recommended Reserves*</vt:lpstr>
      <vt:lpstr>Comparison of Historical and Proposed Average Residential Bill</vt:lpstr>
      <vt:lpstr>PowerPoint Presentation</vt:lpstr>
      <vt:lpstr>COMPARISON OF AVERAGE RESIDENTIAL SEWER BILLS  WITH OTHER INDIANA COMMUNITIES  (4,000 Gal. or 535 CF of flow through a 5/8" Meter)</vt:lpstr>
      <vt:lpstr>PUBLIC WORKS COMPARISON OF TOTAL UTILITY BILL WITH OTHER INDIANA COMMUNITIES</vt:lpstr>
    </vt:vector>
  </TitlesOfParts>
  <Company>Baker Tilly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Fischer, Kat</dc:creator>
  <cp:lastModifiedBy>Stull, Ian</cp:lastModifiedBy>
  <cp:revision>144</cp:revision>
  <cp:lastPrinted>2022-08-26T18:46:58Z</cp:lastPrinted>
  <dcterms:created xsi:type="dcterms:W3CDTF">2021-04-08T18:51:53Z</dcterms:created>
  <dcterms:modified xsi:type="dcterms:W3CDTF">2025-11-17T17:17:45Z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0x010100E4ACEA55834A2C488CB23CC589F393B0</vt:lpwstr>
  </property>
</Properties>
</file>